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356" r:id="rId1"/>
  </p:sldMasterIdLst>
  <p:sldIdLst>
    <p:sldId id="256" r:id="rId2"/>
    <p:sldId id="258" r:id="rId3"/>
    <p:sldId id="259" r:id="rId4"/>
    <p:sldId id="257" r:id="rId5"/>
    <p:sldId id="260" r:id="rId6"/>
    <p:sldId id="265" r:id="rId7"/>
    <p:sldId id="261" r:id="rId8"/>
    <p:sldId id="266" r:id="rId9"/>
    <p:sldId id="270" r:id="rId10"/>
    <p:sldId id="268" r:id="rId11"/>
    <p:sldId id="262" r:id="rId12"/>
    <p:sldId id="263" r:id="rId13"/>
    <p:sldId id="269" r:id="rId14"/>
    <p:sldId id="267" r:id="rId15"/>
    <p:sldId id="271" r:id="rId16"/>
    <p:sldId id="273" r:id="rId17"/>
    <p:sldId id="272" r:id="rId18"/>
    <p:sldId id="264" r:id="rId19"/>
    <p:sldId id="275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26" d="100"/>
          <a:sy n="126" d="100"/>
        </p:scale>
        <p:origin x="-119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D944E-C54E-4B5A-ACB8-5394C48FD304}" type="datetimeFigureOut">
              <a:rPr lang="en-US" smtClean="0"/>
              <a:t>9/17/2010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49FEC-7884-4144-AFF9-9E1E4983629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D944E-C54E-4B5A-ACB8-5394C48FD304}" type="datetimeFigureOut">
              <a:rPr lang="en-US" smtClean="0"/>
              <a:t>9/17/2010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49FEC-7884-4144-AFF9-9E1E498362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D944E-C54E-4B5A-ACB8-5394C48FD304}" type="datetimeFigureOut">
              <a:rPr lang="en-US" smtClean="0"/>
              <a:t>9/17/2010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49FEC-7884-4144-AFF9-9E1E498362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D944E-C54E-4B5A-ACB8-5394C48FD304}" type="datetimeFigureOut">
              <a:rPr lang="en-US" smtClean="0"/>
              <a:t>9/17/2010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49FEC-7884-4144-AFF9-9E1E498362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D944E-C54E-4B5A-ACB8-5394C48FD304}" type="datetimeFigureOut">
              <a:rPr lang="en-US" smtClean="0"/>
              <a:t>9/17/2010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49FEC-7884-4144-AFF9-9E1E4983629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D944E-C54E-4B5A-ACB8-5394C48FD304}" type="datetimeFigureOut">
              <a:rPr lang="en-US" smtClean="0"/>
              <a:t>9/17/2010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49FEC-7884-4144-AFF9-9E1E498362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D944E-C54E-4B5A-ACB8-5394C48FD304}" type="datetimeFigureOut">
              <a:rPr lang="en-US" smtClean="0"/>
              <a:t>9/17/2010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49FEC-7884-4144-AFF9-9E1E498362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D944E-C54E-4B5A-ACB8-5394C48FD304}" type="datetimeFigureOut">
              <a:rPr lang="en-US" smtClean="0"/>
              <a:t>9/17/2010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49FEC-7884-4144-AFF9-9E1E498362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D944E-C54E-4B5A-ACB8-5394C48FD304}" type="datetimeFigureOut">
              <a:rPr lang="en-US" smtClean="0"/>
              <a:t>9/17/2010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49FEC-7884-4144-AFF9-9E1E498362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D944E-C54E-4B5A-ACB8-5394C48FD304}" type="datetimeFigureOut">
              <a:rPr lang="en-US" smtClean="0"/>
              <a:t>9/17/2010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49FEC-7884-4144-AFF9-9E1E498362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D944E-C54E-4B5A-ACB8-5394C48FD304}" type="datetimeFigureOut">
              <a:rPr lang="en-US" smtClean="0"/>
              <a:t>9/17/2010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4149FEC-7884-4144-AFF9-9E1E4983629E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A6D944E-C54E-4B5A-ACB8-5394C48FD304}" type="datetimeFigureOut">
              <a:rPr lang="en-US" smtClean="0"/>
              <a:t>9/17/2010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4149FEC-7884-4144-AFF9-9E1E4983629E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57" r:id="rId1"/>
    <p:sldLayoutId id="2147484358" r:id="rId2"/>
    <p:sldLayoutId id="2147484359" r:id="rId3"/>
    <p:sldLayoutId id="2147484360" r:id="rId4"/>
    <p:sldLayoutId id="2147484361" r:id="rId5"/>
    <p:sldLayoutId id="2147484362" r:id="rId6"/>
    <p:sldLayoutId id="2147484363" r:id="rId7"/>
    <p:sldLayoutId id="2147484364" r:id="rId8"/>
    <p:sldLayoutId id="2147484365" r:id="rId9"/>
    <p:sldLayoutId id="2147484366" r:id="rId10"/>
    <p:sldLayoutId id="214748436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hyperlink" Target="http://ajax.googleapis.com/ajax/libs/jquery/1.4.2/jquery.min.js" TargetMode="External"/><Relationship Id="rId7" Type="http://schemas.openxmlformats.org/officeDocument/2006/relationships/image" Target="../media/image8.png"/><Relationship Id="rId2" Type="http://schemas.openxmlformats.org/officeDocument/2006/relationships/hyperlink" Target="http://jquery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hyperlink" Target="http://ajax.microsoft.com/ajax/jQuery/jquery-1.4.2.min.js" TargetMode="External"/><Relationship Id="rId9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hyperlink" Target="http://www.malsup.com/jquery/form/" TargetMode="External"/><Relationship Id="rId7" Type="http://schemas.openxmlformats.org/officeDocument/2006/relationships/image" Target="../media/image8.png"/><Relationship Id="rId2" Type="http://schemas.openxmlformats.org/officeDocument/2006/relationships/hyperlink" Target="http://bassistance.de/jquery-plugins/jquery-plugin-validation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hyperlink" Target="http://jqueryui.com/" TargetMode="External"/><Relationship Id="rId9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json.org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hyperlink" Target="http://kewlniss.com/" TargetMode="External"/><Relationship Id="rId7" Type="http://schemas.openxmlformats.org/officeDocument/2006/relationships/image" Target="../media/image4.png"/><Relationship Id="rId2" Type="http://schemas.openxmlformats.org/officeDocument/2006/relationships/hyperlink" Target="http://globalcove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hyperlink" Target="http://twitter.com/kewlniss" TargetMode="External"/><Relationship Id="rId4" Type="http://schemas.openxmlformats.org/officeDocument/2006/relationships/hyperlink" Target="http://xnaessentials.com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hyperlink" Target="http://kewlniss.com/" TargetMode="External"/><Relationship Id="rId7" Type="http://schemas.openxmlformats.org/officeDocument/2006/relationships/image" Target="../media/image4.png"/><Relationship Id="rId2" Type="http://schemas.openxmlformats.org/officeDocument/2006/relationships/hyperlink" Target="http://globalcove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hyperlink" Target="http://twitter.com/kewlniss" TargetMode="External"/><Relationship Id="rId4" Type="http://schemas.openxmlformats.org/officeDocument/2006/relationships/hyperlink" Target="http://xnaessentials.com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hyperlink" Target="http://www.teksystems.com/" TargetMode="External"/><Relationship Id="rId7" Type="http://schemas.openxmlformats.org/officeDocument/2006/relationships/image" Target="../media/image9.png"/><Relationship Id="rId2" Type="http://schemas.openxmlformats.org/officeDocument/2006/relationships/hyperlink" Target="http://www.advhomecare.org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hyperlink" Target="http://getfirebug.com/" TargetMode="External"/><Relationship Id="rId7" Type="http://schemas.openxmlformats.org/officeDocument/2006/relationships/image" Target="../media/image7.png"/><Relationship Id="rId2" Type="http://schemas.openxmlformats.org/officeDocument/2006/relationships/hyperlink" Target="http://getfirefox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hyperlink" Target="http://selectorgadget.com/" TargetMode="External"/><Relationship Id="rId10" Type="http://schemas.openxmlformats.org/officeDocument/2006/relationships/image" Target="../media/image12.png"/><Relationship Id="rId4" Type="http://schemas.openxmlformats.org/officeDocument/2006/relationships/hyperlink" Target="http://www.learningjquery.com/2008/06/updated-jquery-bookmarklet" TargetMode="External"/><Relationship Id="rId9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w3schools.com/css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jQuery</a:t>
            </a:r>
            <a:r>
              <a:rPr lang="en-US" dirty="0" smtClean="0"/>
              <a:t>, AJAX &amp; </a:t>
            </a:r>
            <a:r>
              <a:rPr lang="en-US" dirty="0" err="1" smtClean="0"/>
              <a:t>jQuery</a:t>
            </a:r>
            <a:r>
              <a:rPr lang="en-US" dirty="0" smtClean="0"/>
              <a:t> UI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Creating a Web 2.0 Site</a:t>
            </a:r>
            <a:endParaRPr lang="en-US" dirty="0"/>
          </a:p>
        </p:txBody>
      </p:sp>
      <p:pic>
        <p:nvPicPr>
          <p:cNvPr id="11" name="Picture 3" descr="C:\Users\Chad\Pictures\TDG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628" y="5377305"/>
            <a:ext cx="2924176" cy="73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38200" y="6172200"/>
            <a:ext cx="2546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network ● share ● learn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126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jQuery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Using the library</a:t>
            </a:r>
          </a:p>
          <a:p>
            <a:pPr lvl="1"/>
            <a:r>
              <a:rPr lang="en-US" dirty="0" smtClean="0"/>
              <a:t>Downloading and referencing</a:t>
            </a:r>
          </a:p>
          <a:p>
            <a:pPr lvl="1"/>
            <a:r>
              <a:rPr lang="en-US" dirty="0" smtClean="0"/>
              <a:t>Local, Google, Microsoft</a:t>
            </a:r>
          </a:p>
          <a:p>
            <a:pPr marL="667512" lvl="2" indent="0">
              <a:buNone/>
            </a:pPr>
            <a:r>
              <a:rPr lang="en-US" dirty="0" smtClean="0">
                <a:hlinkClick r:id="rId2"/>
              </a:rPr>
              <a:t>http://jQuery.com/</a:t>
            </a:r>
            <a:endParaRPr lang="en-US" dirty="0" smtClean="0"/>
          </a:p>
          <a:p>
            <a:pPr marL="667512" lvl="2" indent="0">
              <a:buNone/>
            </a:pPr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ajax.googleapis.com/ajax/libs/jquery/1.4.2/jquery.min.js</a:t>
            </a:r>
            <a:endParaRPr lang="en-US" dirty="0" smtClean="0"/>
          </a:p>
          <a:p>
            <a:pPr marL="667512" lvl="2" indent="0">
              <a:buNone/>
            </a:pPr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ajax.microsoft.com/ajax/jQuery/jquery-1.4.2.min.js</a:t>
            </a:r>
            <a:endParaRPr lang="en-US" dirty="0" smtClean="0"/>
          </a:p>
          <a:p>
            <a:r>
              <a:rPr lang="en-US" dirty="0"/>
              <a:t>&lt;script </a:t>
            </a:r>
            <a:r>
              <a:rPr lang="en-US" dirty="0" err="1"/>
              <a:t>src</a:t>
            </a:r>
            <a:r>
              <a:rPr lang="en-US" dirty="0" smtClean="0"/>
              <a:t>="jquery-1.4.2.min.js" </a:t>
            </a:r>
          </a:p>
          <a:p>
            <a:pPr marL="0" indent="0">
              <a:buNone/>
            </a:pPr>
            <a:r>
              <a:rPr lang="en-US" dirty="0" smtClean="0"/>
              <a:t>	     type</a:t>
            </a:r>
            <a:r>
              <a:rPr lang="en-US" dirty="0"/>
              <a:t>="text/</a:t>
            </a:r>
            <a:r>
              <a:rPr lang="en-US" dirty="0" err="1"/>
              <a:t>javascript</a:t>
            </a:r>
            <a:r>
              <a:rPr lang="en-US" dirty="0"/>
              <a:t>"&gt;&lt;/script&gt;</a:t>
            </a:r>
          </a:p>
          <a:p>
            <a:endParaRPr lang="en-US" dirty="0" smtClean="0"/>
          </a:p>
        </p:txBody>
      </p:sp>
      <p:pic>
        <p:nvPicPr>
          <p:cNvPr id="8" name="Picture 3" descr="C:\Users\Chad\Pictures\globalcove-logo-G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976" y="5875337"/>
            <a:ext cx="1906024" cy="984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Chad\Pictures\globalcove-logo-global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122" y="5874774"/>
            <a:ext cx="1905000" cy="983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Users\Chad\Pictures\globalcove-logo-technologies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122" y="5874774"/>
            <a:ext cx="1905000" cy="983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C:\Users\Chad\Pictures\globalcove-logo-cove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122" y="5874774"/>
            <a:ext cx="1905000" cy="983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Chad\Pictures\JQuery_logo_color_onwhite-300x7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1600200"/>
            <a:ext cx="2857500" cy="704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2089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jQuery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err="1" smtClean="0"/>
              <a:t>jQuery</a:t>
            </a:r>
            <a:r>
              <a:rPr lang="en-US" dirty="0" smtClean="0"/>
              <a:t> is only one </a:t>
            </a:r>
            <a:r>
              <a:rPr lang="en-US" dirty="0" err="1" smtClean="0"/>
              <a:t>javaScript</a:t>
            </a:r>
            <a:r>
              <a:rPr lang="en-US" dirty="0" smtClean="0"/>
              <a:t> function</a:t>
            </a:r>
          </a:p>
          <a:p>
            <a:pPr lvl="1"/>
            <a:r>
              <a:rPr lang="en-US" dirty="0" err="1" smtClean="0"/>
              <a:t>jQuery</a:t>
            </a:r>
            <a:r>
              <a:rPr lang="en-US" dirty="0" smtClean="0"/>
              <a:t>();</a:t>
            </a:r>
          </a:p>
          <a:p>
            <a:pPr lvl="1"/>
            <a:r>
              <a:rPr lang="en-US" dirty="0" smtClean="0"/>
              <a:t>$();</a:t>
            </a:r>
          </a:p>
          <a:p>
            <a:pPr marL="393192" lvl="1" indent="0">
              <a:buNone/>
            </a:pPr>
            <a:endParaRPr lang="en-US" dirty="0" smtClean="0"/>
          </a:p>
          <a:p>
            <a:r>
              <a:rPr lang="en-US" dirty="0" smtClean="0"/>
              <a:t>Each </a:t>
            </a:r>
            <a:r>
              <a:rPr lang="en-US" dirty="0" err="1" smtClean="0"/>
              <a:t>jQuery</a:t>
            </a:r>
            <a:r>
              <a:rPr lang="en-US" dirty="0" smtClean="0"/>
              <a:t> statement is made up of</a:t>
            </a:r>
          </a:p>
          <a:p>
            <a:pPr marL="0" indent="0">
              <a:buNone/>
            </a:pPr>
            <a:r>
              <a:rPr lang="en-US" dirty="0">
                <a:solidFill>
                  <a:srgbClr val="00B050"/>
                </a:solidFill>
              </a:rPr>
              <a:t>	</a:t>
            </a:r>
            <a:r>
              <a:rPr lang="en-US" dirty="0" smtClean="0">
                <a:solidFill>
                  <a:srgbClr val="00B050"/>
                </a:solidFill>
              </a:rPr>
              <a:t>Selector</a:t>
            </a:r>
            <a:r>
              <a:rPr lang="en-US" dirty="0" smtClean="0"/>
              <a:t>, </a:t>
            </a:r>
            <a:r>
              <a:rPr lang="en-US" dirty="0" smtClean="0">
                <a:solidFill>
                  <a:srgbClr val="7030A0"/>
                </a:solidFill>
              </a:rPr>
              <a:t>Action</a:t>
            </a:r>
            <a:r>
              <a:rPr lang="en-US" dirty="0" smtClean="0"/>
              <a:t>, </a:t>
            </a:r>
            <a:r>
              <a:rPr lang="en-US" dirty="0" smtClean="0">
                <a:solidFill>
                  <a:srgbClr val="FF0000"/>
                </a:solidFill>
              </a:rPr>
              <a:t>Parameters</a:t>
            </a:r>
          </a:p>
          <a:p>
            <a:pPr lvl="2"/>
            <a:r>
              <a:rPr lang="en-US" dirty="0" smtClean="0"/>
              <a:t>$</a:t>
            </a:r>
            <a:r>
              <a:rPr lang="en-US" dirty="0" smtClean="0">
                <a:solidFill>
                  <a:srgbClr val="00B050"/>
                </a:solidFill>
              </a:rPr>
              <a:t>('p')           </a:t>
            </a:r>
            <a:r>
              <a:rPr lang="en-US" dirty="0" smtClean="0">
                <a:solidFill>
                  <a:srgbClr val="7030A0"/>
                </a:solidFill>
              </a:rPr>
              <a:t>.</a:t>
            </a:r>
            <a:r>
              <a:rPr lang="en-US" dirty="0" err="1" smtClean="0">
                <a:solidFill>
                  <a:srgbClr val="7030A0"/>
                </a:solidFill>
              </a:rPr>
              <a:t>css</a:t>
            </a:r>
            <a:r>
              <a:rPr lang="en-US" dirty="0" smtClean="0">
                <a:solidFill>
                  <a:srgbClr val="7030A0"/>
                </a:solidFill>
              </a:rPr>
              <a:t>       </a:t>
            </a:r>
            <a:r>
              <a:rPr lang="en-US" dirty="0" smtClean="0">
                <a:solidFill>
                  <a:srgbClr val="FF0000"/>
                </a:solidFill>
              </a:rPr>
              <a:t>('color' , 'red')</a:t>
            </a:r>
          </a:p>
          <a:p>
            <a:pPr lvl="2"/>
            <a:r>
              <a:rPr lang="en-US" dirty="0" smtClean="0"/>
              <a:t>$</a:t>
            </a:r>
            <a:r>
              <a:rPr lang="en-US" dirty="0" smtClean="0">
                <a:solidFill>
                  <a:srgbClr val="00B050"/>
                </a:solidFill>
              </a:rPr>
              <a:t>('#item')</a:t>
            </a:r>
            <a:r>
              <a:rPr lang="en-US" dirty="0" smtClean="0"/>
              <a:t>   </a:t>
            </a:r>
            <a:r>
              <a:rPr lang="en-US" dirty="0" smtClean="0">
                <a:solidFill>
                  <a:srgbClr val="7030A0"/>
                </a:solidFill>
              </a:rPr>
              <a:t>.hide     </a:t>
            </a:r>
            <a:r>
              <a:rPr lang="en-US" dirty="0" smtClean="0">
                <a:solidFill>
                  <a:srgbClr val="FF0000"/>
                </a:solidFill>
              </a:rPr>
              <a:t>('slow')</a:t>
            </a:r>
          </a:p>
          <a:p>
            <a:pPr lvl="2"/>
            <a:r>
              <a:rPr lang="en-US" dirty="0" smtClean="0"/>
              <a:t>$</a:t>
            </a:r>
            <a:r>
              <a:rPr lang="en-US" dirty="0" smtClean="0">
                <a:solidFill>
                  <a:srgbClr val="00B050"/>
                </a:solidFill>
              </a:rPr>
              <a:t>('div')        </a:t>
            </a:r>
            <a:r>
              <a:rPr lang="en-US" dirty="0" smtClean="0">
                <a:solidFill>
                  <a:srgbClr val="7030A0"/>
                </a:solidFill>
              </a:rPr>
              <a:t>.text      </a:t>
            </a:r>
            <a:r>
              <a:rPr lang="en-US" dirty="0" smtClean="0">
                <a:solidFill>
                  <a:srgbClr val="FF0000"/>
                </a:solidFill>
              </a:rPr>
              <a:t>('newly added text')</a:t>
            </a:r>
          </a:p>
          <a:p>
            <a:endParaRPr lang="en-US" dirty="0" smtClean="0"/>
          </a:p>
          <a:p>
            <a:r>
              <a:rPr lang="en-US" dirty="0"/>
              <a:t>The ready function</a:t>
            </a:r>
          </a:p>
          <a:p>
            <a:pPr lvl="1"/>
            <a:r>
              <a:rPr lang="en-US" dirty="0"/>
              <a:t>$</a:t>
            </a:r>
            <a:r>
              <a:rPr lang="en-US" dirty="0">
                <a:solidFill>
                  <a:srgbClr val="00B050"/>
                </a:solidFill>
              </a:rPr>
              <a:t>(document)</a:t>
            </a:r>
            <a:r>
              <a:rPr lang="en-US" dirty="0">
                <a:solidFill>
                  <a:srgbClr val="7030A0"/>
                </a:solidFill>
              </a:rPr>
              <a:t>.ready</a:t>
            </a:r>
            <a:r>
              <a:rPr lang="en-US" dirty="0">
                <a:solidFill>
                  <a:srgbClr val="FF0000"/>
                </a:solidFill>
              </a:rPr>
              <a:t>(function () {</a:t>
            </a:r>
          </a:p>
          <a:p>
            <a:pPr marL="667512" lvl="2" indent="0">
              <a:buNone/>
            </a:pPr>
            <a:r>
              <a:rPr lang="en-US" dirty="0"/>
              <a:t>	//This code won’t run until</a:t>
            </a:r>
          </a:p>
          <a:p>
            <a:pPr marL="667512" lvl="2" indent="0">
              <a:buNone/>
            </a:pPr>
            <a:r>
              <a:rPr lang="en-US" dirty="0"/>
              <a:t>	//the entire DOM is loaded</a:t>
            </a:r>
          </a:p>
          <a:p>
            <a:pPr marL="393192" lvl="1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})</a:t>
            </a:r>
            <a:r>
              <a:rPr lang="en-US" dirty="0" smtClean="0"/>
              <a:t>;</a:t>
            </a:r>
            <a:endParaRPr lang="en-US" dirty="0"/>
          </a:p>
        </p:txBody>
      </p:sp>
      <p:pic>
        <p:nvPicPr>
          <p:cNvPr id="8" name="Picture 3" descr="C:\Users\Chad\Pictures\globalcove-logo-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976" y="5875337"/>
            <a:ext cx="1906024" cy="984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Chad\Pictures\globalcove-logo-globa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122" y="5874774"/>
            <a:ext cx="1905000" cy="983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Users\Chad\Pictures\globalcove-logo-technologie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122" y="5874774"/>
            <a:ext cx="1905000" cy="983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C:\Users\Chad\Pictures\globalcove-logo-cove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122" y="5874774"/>
            <a:ext cx="1905000" cy="983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6414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jQuery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err="1"/>
              <a:t>jQuery</a:t>
            </a:r>
            <a:r>
              <a:rPr lang="en-US" dirty="0"/>
              <a:t> functions return a </a:t>
            </a:r>
            <a:r>
              <a:rPr lang="en-US" dirty="0" err="1"/>
              <a:t>jQuery</a:t>
            </a:r>
            <a:r>
              <a:rPr lang="en-US" dirty="0"/>
              <a:t> object</a:t>
            </a:r>
          </a:p>
          <a:p>
            <a:pPr lvl="1"/>
            <a:r>
              <a:rPr lang="en-US" dirty="0"/>
              <a:t>This allows chaining </a:t>
            </a:r>
          </a:p>
          <a:p>
            <a:pPr lvl="1"/>
            <a:r>
              <a:rPr lang="en-US" dirty="0"/>
              <a:t>$</a:t>
            </a:r>
            <a:r>
              <a:rPr lang="en-US" dirty="0">
                <a:solidFill>
                  <a:srgbClr val="00B050"/>
                </a:solidFill>
              </a:rPr>
              <a:t>('p')</a:t>
            </a:r>
            <a:r>
              <a:rPr lang="en-US" dirty="0">
                <a:solidFill>
                  <a:srgbClr val="7030A0"/>
                </a:solidFill>
              </a:rPr>
              <a:t>.hide</a:t>
            </a:r>
            <a:r>
              <a:rPr lang="en-US" dirty="0">
                <a:solidFill>
                  <a:srgbClr val="FF0000"/>
                </a:solidFill>
              </a:rPr>
              <a:t>('slow')</a:t>
            </a:r>
            <a:r>
              <a:rPr lang="en-US" dirty="0">
                <a:solidFill>
                  <a:srgbClr val="7030A0"/>
                </a:solidFill>
              </a:rPr>
              <a:t>.show</a:t>
            </a:r>
            <a:r>
              <a:rPr lang="en-US" dirty="0">
                <a:solidFill>
                  <a:srgbClr val="FF0000"/>
                </a:solidFill>
              </a:rPr>
              <a:t>('slow')</a:t>
            </a:r>
            <a:r>
              <a:rPr lang="en-US" dirty="0"/>
              <a:t>;</a:t>
            </a:r>
          </a:p>
          <a:p>
            <a:endParaRPr lang="en-US" dirty="0" smtClean="0"/>
          </a:p>
          <a:p>
            <a:r>
              <a:rPr lang="en-US" dirty="0" smtClean="0"/>
              <a:t>Retrieving Information</a:t>
            </a:r>
          </a:p>
          <a:p>
            <a:pPr lvl="1"/>
            <a:r>
              <a:rPr lang="en-US" dirty="0" err="1" smtClean="0"/>
              <a:t>var</a:t>
            </a:r>
            <a:r>
              <a:rPr lang="en-US" dirty="0" smtClean="0"/>
              <a:t> message = $</a:t>
            </a:r>
            <a:r>
              <a:rPr lang="en-US" dirty="0" smtClean="0">
                <a:solidFill>
                  <a:srgbClr val="00B050"/>
                </a:solidFill>
              </a:rPr>
              <a:t>('#message')</a:t>
            </a:r>
            <a:r>
              <a:rPr lang="en-US" dirty="0" smtClean="0">
                <a:solidFill>
                  <a:srgbClr val="7030A0"/>
                </a:solidFill>
              </a:rPr>
              <a:t>.text</a:t>
            </a:r>
            <a:r>
              <a:rPr lang="en-US" dirty="0" smtClean="0">
                <a:solidFill>
                  <a:srgbClr val="FF0000"/>
                </a:solidFill>
              </a:rPr>
              <a:t>()</a:t>
            </a:r>
            <a:r>
              <a:rPr lang="en-US" dirty="0" smtClean="0"/>
              <a:t>;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Setting Information</a:t>
            </a:r>
          </a:p>
          <a:p>
            <a:pPr lvl="1"/>
            <a:r>
              <a:rPr lang="en-US" dirty="0" smtClean="0"/>
              <a:t>$</a:t>
            </a:r>
            <a:r>
              <a:rPr lang="en-US" dirty="0" smtClean="0">
                <a:solidFill>
                  <a:srgbClr val="00B050"/>
                </a:solidFill>
              </a:rPr>
              <a:t>('#message')</a:t>
            </a:r>
            <a:r>
              <a:rPr lang="en-US" dirty="0" smtClean="0">
                <a:solidFill>
                  <a:srgbClr val="7030A0"/>
                </a:solidFill>
              </a:rPr>
              <a:t>.text</a:t>
            </a:r>
            <a:r>
              <a:rPr lang="en-US" dirty="0" smtClean="0">
                <a:solidFill>
                  <a:srgbClr val="FF0000"/>
                </a:solidFill>
              </a:rPr>
              <a:t>('I just put this error here.')</a:t>
            </a:r>
            <a:r>
              <a:rPr lang="en-US" dirty="0" smtClean="0"/>
              <a:t>;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$</a:t>
            </a:r>
            <a:r>
              <a:rPr lang="en-US" dirty="0" smtClean="0">
                <a:solidFill>
                  <a:srgbClr val="00B050"/>
                </a:solidFill>
              </a:rPr>
              <a:t>('#message')</a:t>
            </a:r>
            <a:r>
              <a:rPr lang="en-US" dirty="0" smtClean="0">
                <a:solidFill>
                  <a:srgbClr val="7030A0"/>
                </a:solidFill>
              </a:rPr>
              <a:t>.text</a:t>
            </a:r>
            <a:r>
              <a:rPr lang="en-US" dirty="0" smtClean="0">
                <a:solidFill>
                  <a:srgbClr val="FF0000"/>
                </a:solidFill>
              </a:rPr>
              <a:t>('I </a:t>
            </a:r>
            <a:r>
              <a:rPr lang="en-US" dirty="0">
                <a:solidFill>
                  <a:srgbClr val="FF0000"/>
                </a:solidFill>
              </a:rPr>
              <a:t>just put this error here</a:t>
            </a:r>
            <a:r>
              <a:rPr lang="en-US" dirty="0" smtClean="0">
                <a:solidFill>
                  <a:srgbClr val="FF0000"/>
                </a:solidFill>
              </a:rPr>
              <a:t>!')</a:t>
            </a:r>
          </a:p>
          <a:p>
            <a:pPr marL="393192" lvl="1" indent="0">
              <a:buNone/>
            </a:pPr>
            <a:r>
              <a:rPr lang="en-US" dirty="0"/>
              <a:t>	</a:t>
            </a:r>
            <a:r>
              <a:rPr lang="en-US" dirty="0" smtClean="0"/>
              <a:t>	   </a:t>
            </a:r>
            <a:r>
              <a:rPr lang="en-US" dirty="0" smtClean="0">
                <a:solidFill>
                  <a:srgbClr val="7030A0"/>
                </a:solidFill>
              </a:rPr>
              <a:t>.</a:t>
            </a:r>
            <a:r>
              <a:rPr lang="en-US" dirty="0" err="1" smtClean="0">
                <a:solidFill>
                  <a:srgbClr val="7030A0"/>
                </a:solidFill>
              </a:rPr>
              <a:t>css</a:t>
            </a:r>
            <a:r>
              <a:rPr lang="en-US" dirty="0" smtClean="0">
                <a:solidFill>
                  <a:srgbClr val="FF0000"/>
                </a:solidFill>
              </a:rPr>
              <a:t>({ 'color' : 'red', 'font-size' : 'xx-large' })</a:t>
            </a:r>
            <a:r>
              <a:rPr lang="en-US" dirty="0" smtClean="0"/>
              <a:t>;</a:t>
            </a:r>
          </a:p>
          <a:p>
            <a:pPr marL="393192" lvl="1" indent="0">
              <a:buNone/>
            </a:pPr>
            <a:endParaRPr lang="en-US" dirty="0" smtClean="0"/>
          </a:p>
          <a:p>
            <a:pPr lvl="1"/>
            <a:r>
              <a:rPr lang="en-US" dirty="0" smtClean="0"/>
              <a:t>$</a:t>
            </a:r>
            <a:r>
              <a:rPr lang="en-US" dirty="0" smtClean="0">
                <a:solidFill>
                  <a:srgbClr val="00B050"/>
                </a:solidFill>
              </a:rPr>
              <a:t>('#message')</a:t>
            </a:r>
            <a:r>
              <a:rPr lang="en-US" dirty="0" smtClean="0">
                <a:solidFill>
                  <a:srgbClr val="7030A0"/>
                </a:solidFill>
              </a:rPr>
              <a:t>.</a:t>
            </a:r>
            <a:r>
              <a:rPr lang="en-US" dirty="0" err="1" smtClean="0">
                <a:solidFill>
                  <a:srgbClr val="7030A0"/>
                </a:solidFill>
              </a:rPr>
              <a:t>addClass</a:t>
            </a:r>
            <a:r>
              <a:rPr lang="en-US" dirty="0" smtClean="0">
                <a:solidFill>
                  <a:srgbClr val="FF0000"/>
                </a:solidFill>
              </a:rPr>
              <a:t>('error')</a:t>
            </a:r>
            <a:r>
              <a:rPr lang="en-US" dirty="0" smtClean="0"/>
              <a:t>;</a:t>
            </a:r>
          </a:p>
        </p:txBody>
      </p:sp>
      <p:pic>
        <p:nvPicPr>
          <p:cNvPr id="8" name="Picture 3" descr="C:\Users\Chad\Pictures\globalcove-logo-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976" y="5875337"/>
            <a:ext cx="1906024" cy="984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Chad\Pictures\globalcove-logo-globa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122" y="5874774"/>
            <a:ext cx="1905000" cy="983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Users\Chad\Pictures\globalcove-logo-technologie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122" y="5874774"/>
            <a:ext cx="1905000" cy="983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C:\Users\Chad\Pictures\globalcove-logo-cove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122" y="5874774"/>
            <a:ext cx="1905000" cy="983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5759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jQuery</a:t>
            </a:r>
            <a:r>
              <a:rPr lang="en-US" dirty="0" smtClean="0"/>
              <a:t> - Plugins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Validate </a:t>
            </a:r>
            <a:r>
              <a:rPr lang="en-US" dirty="0"/>
              <a:t>- </a:t>
            </a:r>
            <a:r>
              <a:rPr lang="en-US" dirty="0">
                <a:hlinkClick r:id="rId2"/>
              </a:rPr>
              <a:t>http://bassistance.de/jquery-plugins/jquery-plugin-validation</a:t>
            </a:r>
            <a:r>
              <a:rPr lang="en-US" dirty="0" smtClean="0">
                <a:hlinkClick r:id="rId2"/>
              </a:rPr>
              <a:t>/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/>
              <a:t>Form - </a:t>
            </a:r>
            <a:r>
              <a:rPr lang="en-US" dirty="0">
                <a:hlinkClick r:id="rId3"/>
              </a:rPr>
              <a:t>http://www.malsup.com/jquery/form</a:t>
            </a:r>
            <a:r>
              <a:rPr lang="en-US" dirty="0" smtClean="0">
                <a:hlinkClick r:id="rId3"/>
              </a:rPr>
              <a:t>/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err="1"/>
              <a:t>jQuery</a:t>
            </a:r>
            <a:r>
              <a:rPr lang="en-US" dirty="0"/>
              <a:t> UI</a:t>
            </a:r>
          </a:p>
          <a:p>
            <a:pPr lvl="1"/>
            <a:r>
              <a:rPr lang="en-US" dirty="0" smtClean="0">
                <a:hlinkClick r:id="rId4"/>
              </a:rPr>
              <a:t>http://jqueryui.com/</a:t>
            </a:r>
            <a:endParaRPr lang="en-US" dirty="0" smtClean="0"/>
          </a:p>
        </p:txBody>
      </p:sp>
      <p:pic>
        <p:nvPicPr>
          <p:cNvPr id="8" name="Picture 3" descr="C:\Users\Chad\Pictures\globalcove-logo-G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976" y="5875337"/>
            <a:ext cx="1906024" cy="984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Chad\Pictures\globalcove-logo-global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122" y="5874774"/>
            <a:ext cx="1905000" cy="983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Users\Chad\Pictures\globalcove-logo-technologies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122" y="5874774"/>
            <a:ext cx="1905000" cy="983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C:\Users\Chad\Pictures\globalcove-logo-cove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122" y="5874774"/>
            <a:ext cx="1905000" cy="983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Chad\Pictures\JQuery_UI_logo_color_onwhite-300x72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5257800"/>
            <a:ext cx="285750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6520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jQuery</a:t>
            </a:r>
            <a:r>
              <a:rPr lang="en-US" dirty="0" smtClean="0"/>
              <a:t> AJAX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Asynchronous JavaScript and XML</a:t>
            </a:r>
          </a:p>
          <a:p>
            <a:r>
              <a:rPr lang="en-US" dirty="0" smtClean="0"/>
              <a:t>Many times the XML is actually replaced with JSON</a:t>
            </a:r>
          </a:p>
          <a:p>
            <a:pPr lvl="1"/>
            <a:r>
              <a:rPr lang="en-US" dirty="0" smtClean="0"/>
              <a:t>JSON = JavaScript Object Notation</a:t>
            </a:r>
          </a:p>
          <a:p>
            <a:pPr lvl="2"/>
            <a:r>
              <a:rPr lang="en-US" dirty="0" smtClean="0"/>
              <a:t>{ "key" : "value", "key2" : "value2" }</a:t>
            </a:r>
          </a:p>
          <a:p>
            <a:pPr lvl="1"/>
            <a:r>
              <a:rPr lang="en-US" dirty="0">
                <a:hlinkClick r:id="rId2"/>
              </a:rPr>
              <a:t>http://json.org</a:t>
            </a:r>
            <a:r>
              <a:rPr lang="en-US" dirty="0" smtClean="0">
                <a:hlinkClick r:id="rId2"/>
              </a:rPr>
              <a:t>/</a:t>
            </a:r>
            <a:endParaRPr lang="en-US" dirty="0"/>
          </a:p>
          <a:p>
            <a:pPr lvl="1"/>
            <a:endParaRPr lang="en-US" dirty="0" smtClean="0"/>
          </a:p>
          <a:p>
            <a:r>
              <a:rPr lang="en-US" dirty="0" smtClean="0"/>
              <a:t>$('#result').load('</a:t>
            </a:r>
            <a:r>
              <a:rPr lang="en-US" dirty="0" err="1" smtClean="0"/>
              <a:t>somepage.ext</a:t>
            </a:r>
            <a:r>
              <a:rPr lang="en-US" dirty="0" smtClean="0"/>
              <a:t>');</a:t>
            </a:r>
          </a:p>
          <a:p>
            <a:r>
              <a:rPr lang="en-US" dirty="0" smtClean="0"/>
              <a:t>$('#result').load('</a:t>
            </a:r>
            <a:r>
              <a:rPr lang="en-US" dirty="0" err="1" smtClean="0"/>
              <a:t>somepage.ext</a:t>
            </a:r>
            <a:r>
              <a:rPr lang="en-US" dirty="0" smtClean="0"/>
              <a:t> #container');</a:t>
            </a:r>
          </a:p>
          <a:p>
            <a:r>
              <a:rPr lang="en-US" dirty="0" smtClean="0"/>
              <a:t>$('#result').load('</a:t>
            </a:r>
            <a:r>
              <a:rPr lang="en-US" dirty="0" err="1" smtClean="0"/>
              <a:t>somepage.ext</a:t>
            </a:r>
            <a:r>
              <a:rPr lang="en-US" dirty="0" smtClean="0"/>
              <a:t>', function() {</a:t>
            </a:r>
          </a:p>
          <a:p>
            <a:pPr marL="393192" lvl="1" indent="0">
              <a:buNone/>
            </a:pPr>
            <a:r>
              <a:rPr lang="en-US" dirty="0"/>
              <a:t>	</a:t>
            </a:r>
            <a:r>
              <a:rPr lang="en-US" dirty="0" err="1" smtClean="0"/>
              <a:t>myCallBack</a:t>
            </a:r>
            <a:r>
              <a:rPr lang="en-US" dirty="0" smtClean="0"/>
              <a:t>(param1, param2);</a:t>
            </a:r>
          </a:p>
          <a:p>
            <a:pPr marL="393192" lvl="1" indent="0">
              <a:buNone/>
            </a:pPr>
            <a:r>
              <a:rPr lang="en-US" dirty="0" smtClean="0"/>
              <a:t>});</a:t>
            </a:r>
          </a:p>
        </p:txBody>
      </p:sp>
      <p:pic>
        <p:nvPicPr>
          <p:cNvPr id="8" name="Picture 3" descr="C:\Users\Chad\Pictures\globalcove-logo-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976" y="5875337"/>
            <a:ext cx="1906024" cy="984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Chad\Pictures\globalcove-logo-global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122" y="5874774"/>
            <a:ext cx="1905000" cy="983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Users\Chad\Pictures\globalcove-logo-technologies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122" y="5874774"/>
            <a:ext cx="1905000" cy="983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C:\Users\Chad\Pictures\globalcove-logo-cove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122" y="5874774"/>
            <a:ext cx="1905000" cy="983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4036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jQuery</a:t>
            </a:r>
            <a:r>
              <a:rPr lang="en-US" dirty="0" smtClean="0"/>
              <a:t> AJAX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$.</a:t>
            </a:r>
            <a:r>
              <a:rPr lang="en-US" dirty="0" err="1" smtClean="0"/>
              <a:t>ajax</a:t>
            </a:r>
            <a:r>
              <a:rPr lang="en-US" dirty="0" smtClean="0"/>
              <a:t>('</a:t>
            </a:r>
            <a:r>
              <a:rPr lang="en-US" dirty="0" err="1" smtClean="0"/>
              <a:t>somepage.ext</a:t>
            </a:r>
            <a:r>
              <a:rPr lang="en-US" dirty="0" smtClean="0"/>
              <a:t>');</a:t>
            </a:r>
          </a:p>
          <a:p>
            <a:r>
              <a:rPr lang="en-US" dirty="0"/>
              <a:t>$.</a:t>
            </a:r>
            <a:r>
              <a:rPr lang="en-US" dirty="0" err="1"/>
              <a:t>ajax</a:t>
            </a:r>
            <a:r>
              <a:rPr lang="en-US" dirty="0" smtClean="0"/>
              <a:t>({</a:t>
            </a:r>
          </a:p>
          <a:p>
            <a:pPr marL="0" indent="0">
              <a:buNone/>
            </a:pPr>
            <a:r>
              <a:rPr lang="en-US" dirty="0" smtClean="0"/>
              <a:t>	type</a:t>
            </a:r>
            <a:r>
              <a:rPr lang="en-US" dirty="0"/>
              <a:t>: 'POST</a:t>
            </a:r>
            <a:r>
              <a:rPr lang="en-US" dirty="0" smtClean="0"/>
              <a:t>',</a:t>
            </a:r>
          </a:p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dirty="0" err="1" smtClean="0"/>
              <a:t>contentType</a:t>
            </a:r>
            <a:r>
              <a:rPr lang="en-US" dirty="0"/>
              <a:t>: 'application/</a:t>
            </a:r>
            <a:r>
              <a:rPr lang="en-US" dirty="0" err="1"/>
              <a:t>json</a:t>
            </a:r>
            <a:r>
              <a:rPr lang="en-US" dirty="0"/>
              <a:t>; charset=utf-8</a:t>
            </a:r>
            <a:r>
              <a:rPr lang="en-US" dirty="0" smtClean="0"/>
              <a:t>',</a:t>
            </a:r>
          </a:p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dirty="0" err="1" smtClean="0"/>
              <a:t>dataType</a:t>
            </a:r>
            <a:r>
              <a:rPr lang="en-US" dirty="0"/>
              <a:t>: '</a:t>
            </a:r>
            <a:r>
              <a:rPr lang="en-US" dirty="0" err="1"/>
              <a:t>json</a:t>
            </a:r>
            <a:r>
              <a:rPr lang="en-US" dirty="0"/>
              <a:t>'</a:t>
            </a:r>
            <a:endParaRPr lang="en-US" dirty="0" smtClean="0"/>
          </a:p>
          <a:p>
            <a:pPr marL="365760" lvl="1" indent="0">
              <a:buNone/>
            </a:pPr>
            <a:r>
              <a:rPr lang="en-US" sz="2600" dirty="0" smtClean="0"/>
              <a:t>	url</a:t>
            </a:r>
            <a:r>
              <a:rPr lang="en-US" sz="2600" dirty="0"/>
              <a:t>: '/TaskService.asmx/Delete</a:t>
            </a:r>
            <a:r>
              <a:rPr lang="en-US" sz="2600" dirty="0" smtClean="0"/>
              <a:t>',</a:t>
            </a:r>
          </a:p>
          <a:p>
            <a:pPr marL="365760" lvl="1" indent="0">
              <a:buNone/>
            </a:pPr>
            <a:r>
              <a:rPr lang="en-US" sz="2600" dirty="0"/>
              <a:t>	</a:t>
            </a:r>
            <a:r>
              <a:rPr lang="en-US" sz="2600" dirty="0" smtClean="0"/>
              <a:t>data</a:t>
            </a:r>
            <a:r>
              <a:rPr lang="en-US" sz="2600" dirty="0"/>
              <a:t>: </a:t>
            </a:r>
            <a:r>
              <a:rPr lang="en-US" sz="2600" dirty="0" err="1" smtClean="0"/>
              <a:t>JSON.stringify</a:t>
            </a:r>
            <a:r>
              <a:rPr lang="en-US" sz="2600" dirty="0" smtClean="0"/>
              <a:t>({ </a:t>
            </a:r>
            <a:r>
              <a:rPr lang="en-US" sz="2600" dirty="0"/>
              <a:t>'id': </a:t>
            </a:r>
            <a:r>
              <a:rPr lang="en-US" sz="2600" dirty="0" err="1"/>
              <a:t>taskId</a:t>
            </a:r>
            <a:r>
              <a:rPr lang="en-US" sz="2600" dirty="0"/>
              <a:t> </a:t>
            </a:r>
            <a:r>
              <a:rPr lang="en-US" sz="2600" dirty="0" smtClean="0"/>
              <a:t>}),</a:t>
            </a:r>
            <a:endParaRPr lang="en-US" sz="2600" dirty="0"/>
          </a:p>
          <a:p>
            <a:pPr marL="365760" lvl="1" indent="0">
              <a:buNone/>
            </a:pPr>
            <a:r>
              <a:rPr lang="en-US" sz="2600" dirty="0" smtClean="0"/>
              <a:t>	success</a:t>
            </a:r>
            <a:r>
              <a:rPr lang="en-US" sz="2600" dirty="0"/>
              <a:t>: </a:t>
            </a:r>
            <a:r>
              <a:rPr lang="en-US" sz="2600" dirty="0" smtClean="0"/>
              <a:t>$.proxy(function </a:t>
            </a:r>
            <a:r>
              <a:rPr lang="en-US" sz="2600" dirty="0"/>
              <a:t>(result) {</a:t>
            </a:r>
          </a:p>
          <a:p>
            <a:pPr marL="365760" lvl="1" indent="0">
              <a:buNone/>
            </a:pPr>
            <a:r>
              <a:rPr lang="en-US" sz="2600" dirty="0" smtClean="0"/>
              <a:t>	</a:t>
            </a:r>
            <a:r>
              <a:rPr lang="en-US" sz="2600" dirty="0"/>
              <a:t> </a:t>
            </a:r>
            <a:r>
              <a:rPr lang="en-US" sz="2600" dirty="0" smtClean="0"/>
              <a:t>   if </a:t>
            </a:r>
            <a:r>
              <a:rPr lang="en-US" sz="2600" dirty="0"/>
              <a:t>(</a:t>
            </a:r>
            <a:r>
              <a:rPr lang="en-US" sz="2600" dirty="0" err="1"/>
              <a:t>result.d</a:t>
            </a:r>
            <a:r>
              <a:rPr lang="en-US" sz="2600" dirty="0"/>
              <a:t>) {</a:t>
            </a:r>
          </a:p>
          <a:p>
            <a:pPr marL="365760" lvl="1" indent="0">
              <a:buNone/>
            </a:pPr>
            <a:r>
              <a:rPr lang="en-US" sz="2600" dirty="0"/>
              <a:t>            </a:t>
            </a:r>
            <a:r>
              <a:rPr lang="en-US" sz="2600" dirty="0" smtClean="0"/>
              <a:t>      $(this).</a:t>
            </a:r>
            <a:r>
              <a:rPr lang="en-US" sz="2600" dirty="0" err="1"/>
              <a:t>fadeOut</a:t>
            </a:r>
            <a:r>
              <a:rPr lang="en-US" sz="2600" dirty="0"/>
              <a:t>('slow', function () {</a:t>
            </a:r>
          </a:p>
          <a:p>
            <a:pPr marL="365760" lvl="1" indent="0">
              <a:buNone/>
            </a:pPr>
            <a:r>
              <a:rPr lang="en-US" sz="2600" dirty="0"/>
              <a:t>                </a:t>
            </a:r>
            <a:r>
              <a:rPr lang="en-US" sz="2600" dirty="0" smtClean="0"/>
              <a:t>      $(this).</a:t>
            </a:r>
            <a:r>
              <a:rPr lang="en-US" sz="2600" dirty="0"/>
              <a:t>remove();</a:t>
            </a:r>
          </a:p>
          <a:p>
            <a:pPr marL="365760" lvl="1" indent="0">
              <a:buNone/>
            </a:pPr>
            <a:r>
              <a:rPr lang="en-US" sz="2600" dirty="0"/>
              <a:t>             </a:t>
            </a:r>
            <a:r>
              <a:rPr lang="en-US" sz="2600" dirty="0" smtClean="0"/>
              <a:t>      });</a:t>
            </a:r>
            <a:endParaRPr lang="en-US" sz="2600" dirty="0"/>
          </a:p>
          <a:p>
            <a:pPr marL="365760" lvl="1" indent="0">
              <a:buNone/>
            </a:pPr>
            <a:r>
              <a:rPr lang="en-US" sz="2600" dirty="0"/>
              <a:t>        </a:t>
            </a:r>
            <a:r>
              <a:rPr lang="en-US" sz="2600" dirty="0" smtClean="0"/>
              <a:t>	     }</a:t>
            </a:r>
            <a:endParaRPr lang="en-US" sz="2600" dirty="0"/>
          </a:p>
          <a:p>
            <a:pPr marL="365760" lvl="1" indent="0">
              <a:buNone/>
            </a:pPr>
            <a:r>
              <a:rPr lang="en-US" sz="2600" dirty="0"/>
              <a:t>    </a:t>
            </a:r>
            <a:r>
              <a:rPr lang="en-US" sz="2600" dirty="0" smtClean="0"/>
              <a:t>	}, this)</a:t>
            </a:r>
            <a:endParaRPr lang="en-US" sz="2600" dirty="0"/>
          </a:p>
          <a:p>
            <a:pPr marL="365760" lvl="1" indent="0">
              <a:buNone/>
            </a:pPr>
            <a:r>
              <a:rPr lang="en-US" sz="2600" dirty="0" smtClean="0"/>
              <a:t>});</a:t>
            </a:r>
          </a:p>
        </p:txBody>
      </p:sp>
      <p:pic>
        <p:nvPicPr>
          <p:cNvPr id="8" name="Picture 3" descr="C:\Users\Chad\Pictures\globalcove-logo-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976" y="5875337"/>
            <a:ext cx="1906024" cy="984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Chad\Pictures\globalcove-logo-globa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122" y="5874774"/>
            <a:ext cx="1905000" cy="983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Users\Chad\Pictures\globalcove-logo-technologie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122" y="5874774"/>
            <a:ext cx="1905000" cy="983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C:\Users\Chad\Pictures\globalcove-logo-cove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122" y="5874774"/>
            <a:ext cx="1905000" cy="983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4049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jQuery</a:t>
            </a:r>
            <a:r>
              <a:rPr lang="en-US" dirty="0" smtClean="0"/>
              <a:t> AJAX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800" dirty="0" smtClean="0"/>
              <a:t>$.</a:t>
            </a:r>
            <a:r>
              <a:rPr lang="en-US" sz="2800" dirty="0" err="1" smtClean="0"/>
              <a:t>ajaxSetup</a:t>
            </a:r>
            <a:r>
              <a:rPr lang="en-US" sz="2800" dirty="0" smtClean="0"/>
              <a:t> can be used to default some of the values</a:t>
            </a:r>
          </a:p>
          <a:p>
            <a:pPr lvl="1"/>
            <a:r>
              <a:rPr lang="en-US" dirty="0" smtClean="0"/>
              <a:t>Type</a:t>
            </a:r>
          </a:p>
          <a:p>
            <a:pPr lvl="1"/>
            <a:r>
              <a:rPr lang="en-US" dirty="0" err="1" smtClean="0"/>
              <a:t>contentType</a:t>
            </a:r>
            <a:endParaRPr lang="en-US" dirty="0" smtClean="0"/>
          </a:p>
          <a:p>
            <a:pPr lvl="1"/>
            <a:r>
              <a:rPr lang="en-US" dirty="0" err="1" smtClean="0"/>
              <a:t>dataType</a:t>
            </a:r>
            <a:endParaRPr lang="en-US" dirty="0" smtClean="0"/>
          </a:p>
          <a:p>
            <a:r>
              <a:rPr lang="en-US" dirty="0"/>
              <a:t>$.</a:t>
            </a:r>
            <a:r>
              <a:rPr lang="en-US" dirty="0" err="1"/>
              <a:t>ajaxSetup</a:t>
            </a:r>
            <a:r>
              <a:rPr lang="en-US" dirty="0"/>
              <a:t>({</a:t>
            </a:r>
          </a:p>
          <a:p>
            <a:pPr marL="365760" lvl="1" indent="0">
              <a:buNone/>
            </a:pPr>
            <a:r>
              <a:rPr lang="en-US" dirty="0"/>
              <a:t>    type: 'POST',</a:t>
            </a:r>
          </a:p>
          <a:p>
            <a:pPr marL="365760" lvl="1" indent="0">
              <a:buNone/>
            </a:pPr>
            <a:r>
              <a:rPr lang="en-US" dirty="0"/>
              <a:t>    </a:t>
            </a:r>
            <a:r>
              <a:rPr lang="en-US" dirty="0" err="1"/>
              <a:t>contentType</a:t>
            </a:r>
            <a:r>
              <a:rPr lang="en-US" dirty="0"/>
              <a:t>: 'application/</a:t>
            </a:r>
            <a:r>
              <a:rPr lang="en-US" dirty="0" err="1"/>
              <a:t>json</a:t>
            </a:r>
            <a:r>
              <a:rPr lang="en-US" dirty="0"/>
              <a:t>; charset=utf-8',</a:t>
            </a:r>
          </a:p>
          <a:p>
            <a:pPr marL="365760" lvl="1" indent="0">
              <a:buNone/>
            </a:pPr>
            <a:r>
              <a:rPr lang="en-US" dirty="0"/>
              <a:t>    </a:t>
            </a:r>
            <a:r>
              <a:rPr lang="en-US" dirty="0" err="1"/>
              <a:t>dataType</a:t>
            </a:r>
            <a:r>
              <a:rPr lang="en-US" dirty="0"/>
              <a:t>: '</a:t>
            </a:r>
            <a:r>
              <a:rPr lang="en-US" dirty="0" err="1"/>
              <a:t>json</a:t>
            </a:r>
            <a:r>
              <a:rPr lang="en-US" dirty="0"/>
              <a:t>'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});</a:t>
            </a:r>
            <a:endParaRPr lang="en-US" dirty="0"/>
          </a:p>
          <a:p>
            <a:endParaRPr lang="en-US" dirty="0"/>
          </a:p>
          <a:p>
            <a:endParaRPr lang="en-US" dirty="0" smtClean="0"/>
          </a:p>
        </p:txBody>
      </p:sp>
      <p:pic>
        <p:nvPicPr>
          <p:cNvPr id="8" name="Picture 3" descr="C:\Users\Chad\Pictures\globalcove-logo-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976" y="5875337"/>
            <a:ext cx="1906024" cy="984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Chad\Pictures\globalcove-logo-globa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122" y="5874774"/>
            <a:ext cx="1905000" cy="983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Users\Chad\Pictures\globalcove-logo-technologie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122" y="5874774"/>
            <a:ext cx="1905000" cy="983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C:\Users\Chad\Pictures\globalcove-logo-cove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122" y="5874774"/>
            <a:ext cx="1905000" cy="983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7814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jQuery</a:t>
            </a:r>
            <a:r>
              <a:rPr lang="en-US" dirty="0" smtClean="0"/>
              <a:t> AJAX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Why not just use ASP.NET AJAX?</a:t>
            </a:r>
          </a:p>
          <a:p>
            <a:pPr lvl="1"/>
            <a:r>
              <a:rPr lang="en-US" dirty="0" smtClean="0"/>
              <a:t>We do use it to automatically JSON serialize our ASMX</a:t>
            </a:r>
          </a:p>
          <a:p>
            <a:pPr lvl="2"/>
            <a:r>
              <a:rPr lang="en-US" dirty="0"/>
              <a:t>[</a:t>
            </a:r>
            <a:r>
              <a:rPr lang="en-US" dirty="0" err="1"/>
              <a:t>System.Web.Script.Services.ScriptService</a:t>
            </a:r>
            <a:r>
              <a:rPr lang="en-US" dirty="0"/>
              <a:t>] </a:t>
            </a:r>
            <a:endParaRPr lang="en-US" dirty="0" smtClean="0"/>
          </a:p>
          <a:p>
            <a:pPr lvl="1"/>
            <a:r>
              <a:rPr lang="en-US" dirty="0" smtClean="0"/>
              <a:t>We just don’t use </a:t>
            </a:r>
            <a:r>
              <a:rPr lang="en-US" dirty="0" err="1" smtClean="0"/>
              <a:t>UpdatePanels</a:t>
            </a:r>
            <a:endParaRPr lang="en-US" dirty="0" smtClean="0"/>
          </a:p>
          <a:p>
            <a:pPr lvl="2"/>
            <a:r>
              <a:rPr lang="en-US" dirty="0" smtClean="0"/>
              <a:t>Main purpose in using AJAX is to cut down on the amount of data that needs to be sent down the wire to the page requesting it</a:t>
            </a:r>
          </a:p>
          <a:p>
            <a:pPr lvl="2"/>
            <a:r>
              <a:rPr lang="en-US" dirty="0" err="1"/>
              <a:t>UpdatePanels</a:t>
            </a:r>
            <a:r>
              <a:rPr lang="en-US" dirty="0"/>
              <a:t> can lead to really bloated </a:t>
            </a:r>
            <a:r>
              <a:rPr lang="en-US" dirty="0" smtClean="0"/>
              <a:t>pages</a:t>
            </a:r>
          </a:p>
          <a:p>
            <a:pPr lvl="2"/>
            <a:r>
              <a:rPr lang="en-US" dirty="0" smtClean="0"/>
              <a:t>It can be 50 to 100K just because you want to send something small.</a:t>
            </a:r>
          </a:p>
          <a:p>
            <a:pPr lvl="2"/>
            <a:r>
              <a:rPr lang="en-US" dirty="0" smtClean="0"/>
              <a:t>Totally fine for prototypes, but</a:t>
            </a:r>
          </a:p>
          <a:p>
            <a:pPr lvl="2"/>
            <a:r>
              <a:rPr lang="en-US" dirty="0" smtClean="0"/>
              <a:t>Once you have a skeleton in place, this isn’t any more difficult than </a:t>
            </a:r>
            <a:r>
              <a:rPr lang="en-US" dirty="0" err="1" smtClean="0"/>
              <a:t>UpdatePanels</a:t>
            </a:r>
            <a:endParaRPr lang="en-US" dirty="0" smtClean="0"/>
          </a:p>
          <a:p>
            <a:pPr lvl="1"/>
            <a:endParaRPr lang="en-US" dirty="0"/>
          </a:p>
          <a:p>
            <a:endParaRPr lang="en-US" dirty="0" smtClean="0"/>
          </a:p>
        </p:txBody>
      </p:sp>
      <p:pic>
        <p:nvPicPr>
          <p:cNvPr id="8" name="Picture 3" descr="C:\Users\Chad\Pictures\globalcove-logo-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976" y="5875337"/>
            <a:ext cx="1906024" cy="984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Chad\Pictures\globalcove-logo-globa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122" y="5874774"/>
            <a:ext cx="1905000" cy="983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Users\Chad\Pictures\globalcove-logo-technologie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122" y="5874774"/>
            <a:ext cx="1905000" cy="983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C:\Users\Chad\Pictures\globalcove-logo-cove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122" y="5874774"/>
            <a:ext cx="1905000" cy="983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9528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jQuery</a:t>
            </a:r>
            <a:r>
              <a:rPr lang="en-US" dirty="0" smtClean="0"/>
              <a:t> UI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2971800" cy="4389120"/>
          </a:xfrm>
        </p:spPr>
        <p:txBody>
          <a:bodyPr>
            <a:normAutofit/>
          </a:bodyPr>
          <a:lstStyle/>
          <a:p>
            <a:r>
              <a:rPr lang="en-US" dirty="0" smtClean="0"/>
              <a:t>Effects</a:t>
            </a:r>
          </a:p>
          <a:p>
            <a:pPr lvl="1"/>
            <a:r>
              <a:rPr lang="en-US" dirty="0" smtClean="0"/>
              <a:t>Color Animation</a:t>
            </a:r>
          </a:p>
          <a:p>
            <a:pPr lvl="1"/>
            <a:r>
              <a:rPr lang="en-US" dirty="0" smtClean="0"/>
              <a:t>Effect</a:t>
            </a:r>
          </a:p>
          <a:p>
            <a:pPr lvl="1"/>
            <a:r>
              <a:rPr lang="en-US" dirty="0" smtClean="0"/>
              <a:t>Hide</a:t>
            </a:r>
          </a:p>
          <a:p>
            <a:pPr lvl="1"/>
            <a:r>
              <a:rPr lang="en-US" dirty="0" smtClean="0"/>
              <a:t>Show</a:t>
            </a:r>
          </a:p>
          <a:p>
            <a:pPr lvl="1"/>
            <a:r>
              <a:rPr lang="en-US" dirty="0" smtClean="0"/>
              <a:t>Toggle</a:t>
            </a:r>
          </a:p>
        </p:txBody>
      </p:sp>
      <p:pic>
        <p:nvPicPr>
          <p:cNvPr id="8" name="Picture 3" descr="C:\Users\Chad\Pictures\globalcove-logo-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976" y="5875337"/>
            <a:ext cx="1906024" cy="984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Chad\Pictures\globalcove-logo-globa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122" y="5874774"/>
            <a:ext cx="1905000" cy="983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Users\Chad\Pictures\globalcove-logo-technologie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122" y="5874774"/>
            <a:ext cx="1905000" cy="983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C:\Users\Chad\Pictures\globalcove-logo-cove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122" y="5874774"/>
            <a:ext cx="1905000" cy="983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Chad\Pictures\JQuery_UI_logo_color_onwhite-300x72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4648200"/>
            <a:ext cx="285750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Content Placeholder 2"/>
          <p:cNvSpPr txBox="1">
            <a:spLocks/>
          </p:cNvSpPr>
          <p:nvPr/>
        </p:nvSpPr>
        <p:spPr>
          <a:xfrm>
            <a:off x="2895600" y="1828800"/>
            <a:ext cx="2971800" cy="438912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Interactions</a:t>
            </a:r>
          </a:p>
          <a:p>
            <a:pPr lvl="1"/>
            <a:r>
              <a:rPr lang="en-US" dirty="0" err="1" smtClean="0"/>
              <a:t>Draggable</a:t>
            </a:r>
            <a:endParaRPr lang="en-US" dirty="0" smtClean="0"/>
          </a:p>
          <a:p>
            <a:pPr lvl="1"/>
            <a:r>
              <a:rPr lang="en-US" dirty="0" smtClean="0"/>
              <a:t>Droppable</a:t>
            </a:r>
          </a:p>
          <a:p>
            <a:pPr lvl="1"/>
            <a:r>
              <a:rPr lang="en-US" dirty="0" smtClean="0"/>
              <a:t>Resizable</a:t>
            </a:r>
          </a:p>
          <a:p>
            <a:pPr lvl="1"/>
            <a:r>
              <a:rPr lang="en-US" dirty="0" smtClean="0"/>
              <a:t>Selectable</a:t>
            </a: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6019800" y="1752600"/>
            <a:ext cx="2971800" cy="438912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Widgets</a:t>
            </a:r>
          </a:p>
          <a:p>
            <a:pPr lvl="1"/>
            <a:r>
              <a:rPr lang="en-US" dirty="0" smtClean="0"/>
              <a:t>Accordion</a:t>
            </a:r>
          </a:p>
          <a:p>
            <a:pPr lvl="1"/>
            <a:r>
              <a:rPr lang="en-US" dirty="0" smtClean="0"/>
              <a:t>Autocomplete</a:t>
            </a:r>
          </a:p>
          <a:p>
            <a:pPr lvl="1"/>
            <a:r>
              <a:rPr lang="en-US" dirty="0" smtClean="0"/>
              <a:t>Button</a:t>
            </a:r>
          </a:p>
          <a:p>
            <a:pPr lvl="1"/>
            <a:r>
              <a:rPr lang="en-US" dirty="0" err="1" smtClean="0"/>
              <a:t>Datepicker</a:t>
            </a:r>
            <a:endParaRPr lang="en-US" dirty="0" smtClean="0"/>
          </a:p>
          <a:p>
            <a:pPr lvl="1"/>
            <a:r>
              <a:rPr lang="en-US" dirty="0" smtClean="0"/>
              <a:t>Dialog</a:t>
            </a:r>
          </a:p>
          <a:p>
            <a:pPr lvl="1"/>
            <a:r>
              <a:rPr lang="en-US" dirty="0" err="1" smtClean="0"/>
              <a:t>Progressbar</a:t>
            </a:r>
            <a:endParaRPr lang="en-US" dirty="0" smtClean="0"/>
          </a:p>
          <a:p>
            <a:pPr lvl="1"/>
            <a:r>
              <a:rPr lang="en-US" dirty="0" smtClean="0"/>
              <a:t>Slider</a:t>
            </a:r>
          </a:p>
          <a:p>
            <a:pPr lvl="1"/>
            <a:r>
              <a:rPr lang="en-US" dirty="0" smtClean="0"/>
              <a:t>Tabs</a:t>
            </a:r>
          </a:p>
        </p:txBody>
      </p:sp>
    </p:spTree>
    <p:extLst>
      <p:ext uri="{BB962C8B-B14F-4D97-AF65-F5344CB8AC3E}">
        <p14:creationId xmlns:p14="http://schemas.microsoft.com/office/powerpoint/2010/main" val="746577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143000"/>
          </a:xfrm>
        </p:spPr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61600" y="1828800"/>
            <a:ext cx="8077200" cy="3657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tx2"/>
              </a:buClr>
              <a:buFont typeface="Wingdings 2" charset="2"/>
              <a:buNone/>
            </a:pPr>
            <a:r>
              <a:rPr lang="en-US" b="1" dirty="0" smtClean="0">
                <a:latin typeface="Trebuchet MS" charset="0"/>
              </a:rPr>
              <a:t>Thank You!</a:t>
            </a:r>
          </a:p>
          <a:p>
            <a:pPr>
              <a:buClr>
                <a:schemeClr val="tx2"/>
              </a:buClr>
              <a:buNone/>
            </a:pPr>
            <a:endParaRPr lang="en-US" dirty="0" smtClean="0">
              <a:latin typeface="Trebuchet MS" charset="0"/>
            </a:endParaRPr>
          </a:p>
          <a:p>
            <a:pPr>
              <a:buClr>
                <a:schemeClr val="tx2"/>
              </a:buClr>
              <a:buNone/>
            </a:pPr>
            <a:r>
              <a:rPr lang="en-US" dirty="0" smtClean="0">
                <a:latin typeface="Trebuchet MS" charset="0"/>
              </a:rPr>
              <a:t>My </a:t>
            </a:r>
            <a:r>
              <a:rPr lang="en-US" dirty="0">
                <a:latin typeface="Trebuchet MS" charset="0"/>
              </a:rPr>
              <a:t>Company: </a:t>
            </a:r>
            <a:r>
              <a:rPr lang="en-US" dirty="0">
                <a:latin typeface="Trebuchet MS" charset="0"/>
                <a:hlinkClick r:id="rId2"/>
              </a:rPr>
              <a:t>http://</a:t>
            </a:r>
            <a:r>
              <a:rPr lang="en-US" b="1" dirty="0">
                <a:latin typeface="Trebuchet MS" charset="0"/>
                <a:hlinkClick r:id="rId2"/>
              </a:rPr>
              <a:t>globalcove</a:t>
            </a:r>
            <a:r>
              <a:rPr lang="en-US" dirty="0">
                <a:latin typeface="Trebuchet MS" charset="0"/>
                <a:hlinkClick r:id="rId2"/>
              </a:rPr>
              <a:t>.com/</a:t>
            </a:r>
            <a:endParaRPr lang="en-US" dirty="0">
              <a:latin typeface="Trebuchet MS" charset="0"/>
            </a:endParaRPr>
          </a:p>
          <a:p>
            <a:pPr>
              <a:buClr>
                <a:schemeClr val="tx2"/>
              </a:buClr>
              <a:buFont typeface="Wingdings 2" charset="2"/>
              <a:buNone/>
            </a:pPr>
            <a:r>
              <a:rPr lang="en-US" dirty="0" smtClean="0">
                <a:latin typeface="Trebuchet MS" charset="0"/>
              </a:rPr>
              <a:t>Personal Site: </a:t>
            </a:r>
            <a:r>
              <a:rPr lang="en-US" dirty="0" smtClean="0">
                <a:latin typeface="Trebuchet MS" charset="0"/>
                <a:hlinkClick r:id="rId3"/>
              </a:rPr>
              <a:t>http://</a:t>
            </a:r>
            <a:r>
              <a:rPr lang="en-US" b="1" dirty="0" smtClean="0">
                <a:latin typeface="Trebuchet MS" charset="0"/>
                <a:hlinkClick r:id="rId3"/>
              </a:rPr>
              <a:t>kewlniss</a:t>
            </a:r>
            <a:r>
              <a:rPr lang="en-US" dirty="0" smtClean="0">
                <a:latin typeface="Trebuchet MS" charset="0"/>
                <a:hlinkClick r:id="rId3"/>
              </a:rPr>
              <a:t>.com/</a:t>
            </a:r>
            <a:endParaRPr lang="en-US" dirty="0" smtClean="0">
              <a:latin typeface="Trebuchet MS" charset="0"/>
            </a:endParaRPr>
          </a:p>
          <a:p>
            <a:pPr>
              <a:buClr>
                <a:schemeClr val="tx2"/>
              </a:buClr>
              <a:buFont typeface="Wingdings 2" charset="2"/>
              <a:buNone/>
            </a:pPr>
            <a:r>
              <a:rPr lang="en-US" dirty="0" smtClean="0">
                <a:latin typeface="Trebuchet MS" charset="0"/>
              </a:rPr>
              <a:t>XNA Info: </a:t>
            </a:r>
            <a:r>
              <a:rPr lang="en-US" dirty="0" smtClean="0">
                <a:latin typeface="Trebuchet MS" charset="0"/>
                <a:hlinkClick r:id="rId4"/>
              </a:rPr>
              <a:t>http</a:t>
            </a:r>
            <a:r>
              <a:rPr lang="en-US" dirty="0">
                <a:latin typeface="Trebuchet MS" charset="0"/>
                <a:hlinkClick r:id="rId4"/>
              </a:rPr>
              <a:t>://</a:t>
            </a:r>
            <a:r>
              <a:rPr lang="en-US" b="1" dirty="0">
                <a:latin typeface="Trebuchet MS" charset="0"/>
                <a:hlinkClick r:id="rId4"/>
              </a:rPr>
              <a:t>xnaessentials</a:t>
            </a:r>
            <a:r>
              <a:rPr lang="en-US" dirty="0">
                <a:latin typeface="Trebuchet MS" charset="0"/>
                <a:hlinkClick r:id="rId4"/>
              </a:rPr>
              <a:t>.com</a:t>
            </a:r>
            <a:r>
              <a:rPr lang="en-US" dirty="0" smtClean="0">
                <a:latin typeface="Trebuchet MS" charset="0"/>
                <a:hlinkClick r:id="rId4"/>
              </a:rPr>
              <a:t>/</a:t>
            </a:r>
            <a:endParaRPr lang="en-US" dirty="0" smtClean="0">
              <a:latin typeface="Trebuchet MS" charset="0"/>
            </a:endParaRPr>
          </a:p>
          <a:p>
            <a:pPr>
              <a:buClr>
                <a:schemeClr val="tx2"/>
              </a:buClr>
              <a:buFont typeface="Wingdings 2" charset="2"/>
              <a:buNone/>
            </a:pPr>
            <a:endParaRPr lang="en-US" dirty="0" smtClean="0">
              <a:latin typeface="Trebuchet MS" charset="0"/>
            </a:endParaRPr>
          </a:p>
          <a:p>
            <a:pPr>
              <a:buClr>
                <a:schemeClr val="tx2"/>
              </a:buClr>
              <a:buFont typeface="Wingdings 2" charset="2"/>
              <a:buNone/>
            </a:pPr>
            <a:r>
              <a:rPr lang="en-US" dirty="0" smtClean="0">
                <a:latin typeface="Trebuchet MS" charset="0"/>
              </a:rPr>
              <a:t>Twitter: </a:t>
            </a:r>
            <a:r>
              <a:rPr lang="en-US" dirty="0" smtClean="0">
                <a:latin typeface="Trebuchet MS" charset="0"/>
                <a:hlinkClick r:id="rId5"/>
              </a:rPr>
              <a:t>http://twitter.com/</a:t>
            </a:r>
            <a:r>
              <a:rPr lang="en-US" b="1" dirty="0" smtClean="0">
                <a:latin typeface="Trebuchet MS" charset="0"/>
                <a:hlinkClick r:id="rId5"/>
              </a:rPr>
              <a:t>kewlniss</a:t>
            </a:r>
            <a:endParaRPr lang="en-US" dirty="0" smtClean="0">
              <a:latin typeface="Trebuchet MS" charset="0"/>
              <a:hlinkClick r:id="rId5"/>
            </a:endParaRPr>
          </a:p>
          <a:p>
            <a:pPr>
              <a:buClr>
                <a:schemeClr val="tx2"/>
              </a:buClr>
              <a:buFont typeface="Wingdings 2" charset="2"/>
              <a:buNone/>
            </a:pPr>
            <a:endParaRPr lang="en-US" dirty="0" smtClean="0">
              <a:latin typeface="Trebuchet MS" charset="0"/>
            </a:endParaRPr>
          </a:p>
          <a:p>
            <a:pPr>
              <a:buClr>
                <a:schemeClr val="tx2"/>
              </a:buClr>
              <a:buFont typeface="Wingdings 2" charset="2"/>
              <a:buNone/>
            </a:pPr>
            <a:endParaRPr lang="en-US" dirty="0" smtClean="0">
              <a:latin typeface="Trebuchet MS" charset="0"/>
            </a:endParaRPr>
          </a:p>
          <a:p>
            <a:pPr>
              <a:buClr>
                <a:schemeClr val="tx2"/>
              </a:buClr>
              <a:buFont typeface="Wingdings 2" charset="2"/>
              <a:buNone/>
            </a:pPr>
            <a:endParaRPr lang="en-US" dirty="0" smtClean="0">
              <a:latin typeface="Trebuchet MS" charset="0"/>
            </a:endParaRPr>
          </a:p>
          <a:p>
            <a:pPr>
              <a:buClr>
                <a:schemeClr val="tx2"/>
              </a:buClr>
              <a:buFont typeface="Wingdings 2" charset="2"/>
              <a:buNone/>
            </a:pPr>
            <a:endParaRPr lang="en-US" dirty="0" smtClean="0">
              <a:latin typeface="Trebuchet MS" charset="0"/>
            </a:endParaRPr>
          </a:p>
        </p:txBody>
      </p:sp>
      <p:pic>
        <p:nvPicPr>
          <p:cNvPr id="5" name="Picture 4" descr="xna30book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629400" y="2895600"/>
            <a:ext cx="2070559" cy="2699642"/>
          </a:xfrm>
          <a:prstGeom prst="rect">
            <a:avLst/>
          </a:prstGeom>
        </p:spPr>
      </p:pic>
      <p:pic>
        <p:nvPicPr>
          <p:cNvPr id="6" name="Picture 5" descr="MVP_Horizontal_FullColor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343206" y="1222347"/>
            <a:ext cx="2550077" cy="1031365"/>
          </a:xfrm>
          <a:prstGeom prst="rect">
            <a:avLst/>
          </a:prstGeom>
        </p:spPr>
      </p:pic>
      <p:pic>
        <p:nvPicPr>
          <p:cNvPr id="1026" name="Picture 2" descr="C:\Users\Chad\Pictures\globalcove-logo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3030" y="5334000"/>
            <a:ext cx="2954337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5291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143000"/>
          </a:xfrm>
        </p:spPr>
        <p:txBody>
          <a:bodyPr/>
          <a:lstStyle/>
          <a:p>
            <a:r>
              <a:rPr lang="en-US" dirty="0" smtClean="0"/>
              <a:t>Chad Carter</a:t>
            </a:r>
            <a:endParaRPr lang="en-US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61600" y="1828800"/>
            <a:ext cx="8077200" cy="3657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tx2"/>
              </a:buClr>
              <a:buFont typeface="Wingdings 2" charset="2"/>
              <a:buNone/>
            </a:pPr>
            <a:r>
              <a:rPr lang="en-US" dirty="0" smtClean="0">
                <a:latin typeface="Trebuchet MS" charset="0"/>
              </a:rPr>
              <a:t>Microsoft XNA\DirectX MVP</a:t>
            </a:r>
          </a:p>
          <a:p>
            <a:pPr>
              <a:buClr>
                <a:schemeClr val="tx2"/>
              </a:buClr>
              <a:buFont typeface="Wingdings 2" charset="2"/>
              <a:buNone/>
            </a:pPr>
            <a:r>
              <a:rPr lang="en-US" dirty="0" smtClean="0">
                <a:latin typeface="Trebuchet MS" charset="0"/>
              </a:rPr>
              <a:t>Microsoft XNA Game Studio 3.0 Unleashed</a:t>
            </a:r>
          </a:p>
          <a:p>
            <a:pPr>
              <a:buClr>
                <a:schemeClr val="tx2"/>
              </a:buClr>
              <a:buNone/>
            </a:pPr>
            <a:endParaRPr lang="en-US" dirty="0" smtClean="0">
              <a:latin typeface="Trebuchet MS" charset="0"/>
            </a:endParaRPr>
          </a:p>
          <a:p>
            <a:pPr>
              <a:buClr>
                <a:schemeClr val="tx2"/>
              </a:buClr>
              <a:buNone/>
            </a:pPr>
            <a:r>
              <a:rPr lang="en-US" dirty="0" smtClean="0">
                <a:latin typeface="Trebuchet MS" charset="0"/>
              </a:rPr>
              <a:t>My </a:t>
            </a:r>
            <a:r>
              <a:rPr lang="en-US" dirty="0">
                <a:latin typeface="Trebuchet MS" charset="0"/>
              </a:rPr>
              <a:t>Company: </a:t>
            </a:r>
            <a:r>
              <a:rPr lang="en-US" dirty="0">
                <a:latin typeface="Trebuchet MS" charset="0"/>
                <a:hlinkClick r:id="rId2"/>
              </a:rPr>
              <a:t>http://</a:t>
            </a:r>
            <a:r>
              <a:rPr lang="en-US" b="1" dirty="0">
                <a:latin typeface="Trebuchet MS" charset="0"/>
                <a:hlinkClick r:id="rId2"/>
              </a:rPr>
              <a:t>globalcove</a:t>
            </a:r>
            <a:r>
              <a:rPr lang="en-US" dirty="0">
                <a:latin typeface="Trebuchet MS" charset="0"/>
                <a:hlinkClick r:id="rId2"/>
              </a:rPr>
              <a:t>.com/</a:t>
            </a:r>
            <a:endParaRPr lang="en-US" dirty="0">
              <a:latin typeface="Trebuchet MS" charset="0"/>
            </a:endParaRPr>
          </a:p>
          <a:p>
            <a:pPr>
              <a:buClr>
                <a:schemeClr val="tx2"/>
              </a:buClr>
              <a:buFont typeface="Wingdings 2" charset="2"/>
              <a:buNone/>
            </a:pPr>
            <a:r>
              <a:rPr lang="en-US" dirty="0" smtClean="0">
                <a:latin typeface="Trebuchet MS" charset="0"/>
              </a:rPr>
              <a:t>Personal Site: </a:t>
            </a:r>
            <a:r>
              <a:rPr lang="en-US" dirty="0" smtClean="0">
                <a:latin typeface="Trebuchet MS" charset="0"/>
                <a:hlinkClick r:id="rId3"/>
              </a:rPr>
              <a:t>http://</a:t>
            </a:r>
            <a:r>
              <a:rPr lang="en-US" b="1" dirty="0" smtClean="0">
                <a:latin typeface="Trebuchet MS" charset="0"/>
                <a:hlinkClick r:id="rId3"/>
              </a:rPr>
              <a:t>kewlniss</a:t>
            </a:r>
            <a:r>
              <a:rPr lang="en-US" dirty="0" smtClean="0">
                <a:latin typeface="Trebuchet MS" charset="0"/>
                <a:hlinkClick r:id="rId3"/>
              </a:rPr>
              <a:t>.com/</a:t>
            </a:r>
            <a:endParaRPr lang="en-US" dirty="0" smtClean="0">
              <a:latin typeface="Trebuchet MS" charset="0"/>
            </a:endParaRPr>
          </a:p>
          <a:p>
            <a:pPr>
              <a:buClr>
                <a:schemeClr val="tx2"/>
              </a:buClr>
              <a:buFont typeface="Wingdings 2" charset="2"/>
              <a:buNone/>
            </a:pPr>
            <a:r>
              <a:rPr lang="en-US" dirty="0" smtClean="0">
                <a:latin typeface="Trebuchet MS" charset="0"/>
              </a:rPr>
              <a:t>XNA Info: </a:t>
            </a:r>
            <a:r>
              <a:rPr lang="en-US" dirty="0" smtClean="0">
                <a:latin typeface="Trebuchet MS" charset="0"/>
                <a:hlinkClick r:id="rId4"/>
              </a:rPr>
              <a:t>http</a:t>
            </a:r>
            <a:r>
              <a:rPr lang="en-US" dirty="0">
                <a:latin typeface="Trebuchet MS" charset="0"/>
                <a:hlinkClick r:id="rId4"/>
              </a:rPr>
              <a:t>://</a:t>
            </a:r>
            <a:r>
              <a:rPr lang="en-US" b="1" dirty="0">
                <a:latin typeface="Trebuchet MS" charset="0"/>
                <a:hlinkClick r:id="rId4"/>
              </a:rPr>
              <a:t>xnaessentials</a:t>
            </a:r>
            <a:r>
              <a:rPr lang="en-US" dirty="0">
                <a:latin typeface="Trebuchet MS" charset="0"/>
                <a:hlinkClick r:id="rId4"/>
              </a:rPr>
              <a:t>.com</a:t>
            </a:r>
            <a:r>
              <a:rPr lang="en-US" dirty="0" smtClean="0">
                <a:latin typeface="Trebuchet MS" charset="0"/>
                <a:hlinkClick r:id="rId4"/>
              </a:rPr>
              <a:t>/</a:t>
            </a:r>
            <a:endParaRPr lang="en-US" dirty="0" smtClean="0">
              <a:latin typeface="Trebuchet MS" charset="0"/>
            </a:endParaRPr>
          </a:p>
          <a:p>
            <a:pPr>
              <a:buClr>
                <a:schemeClr val="tx2"/>
              </a:buClr>
              <a:buFont typeface="Wingdings 2" charset="2"/>
              <a:buNone/>
            </a:pPr>
            <a:endParaRPr lang="en-US" dirty="0" smtClean="0">
              <a:latin typeface="Trebuchet MS" charset="0"/>
            </a:endParaRPr>
          </a:p>
          <a:p>
            <a:pPr>
              <a:buClr>
                <a:schemeClr val="tx2"/>
              </a:buClr>
              <a:buFont typeface="Wingdings 2" charset="2"/>
              <a:buNone/>
            </a:pPr>
            <a:r>
              <a:rPr lang="en-US" dirty="0" smtClean="0">
                <a:latin typeface="Trebuchet MS" charset="0"/>
              </a:rPr>
              <a:t>Twitter: </a:t>
            </a:r>
            <a:r>
              <a:rPr lang="en-US" dirty="0" smtClean="0">
                <a:latin typeface="Trebuchet MS" charset="0"/>
                <a:hlinkClick r:id="rId5"/>
              </a:rPr>
              <a:t>http://twitter.com/</a:t>
            </a:r>
            <a:r>
              <a:rPr lang="en-US" b="1" dirty="0" smtClean="0">
                <a:latin typeface="Trebuchet MS" charset="0"/>
                <a:hlinkClick r:id="rId5"/>
              </a:rPr>
              <a:t>kewlniss</a:t>
            </a:r>
            <a:endParaRPr lang="en-US" dirty="0" smtClean="0">
              <a:latin typeface="Trebuchet MS" charset="0"/>
              <a:hlinkClick r:id="rId5"/>
            </a:endParaRPr>
          </a:p>
          <a:p>
            <a:pPr>
              <a:buClr>
                <a:schemeClr val="tx2"/>
              </a:buClr>
              <a:buFont typeface="Wingdings 2" charset="2"/>
              <a:buNone/>
            </a:pPr>
            <a:endParaRPr lang="en-US" dirty="0" smtClean="0">
              <a:latin typeface="Trebuchet MS" charset="0"/>
            </a:endParaRPr>
          </a:p>
          <a:p>
            <a:pPr>
              <a:buClr>
                <a:schemeClr val="tx2"/>
              </a:buClr>
              <a:buFont typeface="Wingdings 2" charset="2"/>
              <a:buNone/>
            </a:pPr>
            <a:endParaRPr lang="en-US" dirty="0" smtClean="0">
              <a:latin typeface="Trebuchet MS" charset="0"/>
            </a:endParaRPr>
          </a:p>
          <a:p>
            <a:pPr>
              <a:buClr>
                <a:schemeClr val="tx2"/>
              </a:buClr>
              <a:buFont typeface="Wingdings 2" charset="2"/>
              <a:buNone/>
            </a:pPr>
            <a:endParaRPr lang="en-US" dirty="0" smtClean="0">
              <a:latin typeface="Trebuchet MS" charset="0"/>
            </a:endParaRPr>
          </a:p>
          <a:p>
            <a:pPr>
              <a:buClr>
                <a:schemeClr val="tx2"/>
              </a:buClr>
              <a:buFont typeface="Wingdings 2" charset="2"/>
              <a:buNone/>
            </a:pPr>
            <a:endParaRPr lang="en-US" dirty="0" smtClean="0">
              <a:latin typeface="Trebuchet MS" charset="0"/>
            </a:endParaRPr>
          </a:p>
        </p:txBody>
      </p:sp>
      <p:pic>
        <p:nvPicPr>
          <p:cNvPr id="5" name="Picture 4" descr="xna30book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629400" y="2895600"/>
            <a:ext cx="2070559" cy="2699642"/>
          </a:xfrm>
          <a:prstGeom prst="rect">
            <a:avLst/>
          </a:prstGeom>
        </p:spPr>
      </p:pic>
      <p:pic>
        <p:nvPicPr>
          <p:cNvPr id="6" name="Picture 5" descr="MVP_Horizontal_FullColor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343206" y="1222347"/>
            <a:ext cx="2550077" cy="1031365"/>
          </a:xfrm>
          <a:prstGeom prst="rect">
            <a:avLst/>
          </a:prstGeom>
        </p:spPr>
      </p:pic>
      <p:pic>
        <p:nvPicPr>
          <p:cNvPr id="1026" name="Picture 2" descr="C:\Users\Chad\Pictures\globalcove-logo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3030" y="5334000"/>
            <a:ext cx="2954337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2752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Thanks to our Sponsors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Advance Home Care</a:t>
            </a:r>
            <a:r>
              <a:rPr lang="en-US" dirty="0"/>
              <a:t>  (Thanks for </a:t>
            </a:r>
            <a:r>
              <a:rPr lang="en-US" dirty="0" smtClean="0"/>
              <a:t>the place to meet!)</a:t>
            </a:r>
            <a:endParaRPr lang="en-US" dirty="0"/>
          </a:p>
          <a:p>
            <a:endParaRPr lang="en-US" dirty="0" smtClean="0">
              <a:hlinkClick r:id="rId3"/>
            </a:endParaRPr>
          </a:p>
          <a:p>
            <a:endParaRPr lang="en-US" dirty="0">
              <a:hlinkClick r:id="rId3"/>
            </a:endParaRPr>
          </a:p>
          <a:p>
            <a:endParaRPr lang="en-US" dirty="0" smtClean="0">
              <a:hlinkClick r:id="rId3"/>
            </a:endParaRPr>
          </a:p>
          <a:p>
            <a:r>
              <a:rPr lang="en-US" dirty="0" smtClean="0">
                <a:hlinkClick r:id="rId3"/>
              </a:rPr>
              <a:t>TEK Systems</a:t>
            </a:r>
            <a:r>
              <a:rPr lang="en-US" dirty="0" smtClean="0"/>
              <a:t>  (Thanks for the food to eat!)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</p:txBody>
      </p:sp>
      <p:pic>
        <p:nvPicPr>
          <p:cNvPr id="5" name="Picture 3" descr="C:\Users\Chad\Pictures\globalcove-logo-G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976" y="5875337"/>
            <a:ext cx="1906024" cy="984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Chad\Pictures\globalcove-logo-global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122" y="5874774"/>
            <a:ext cx="1905000" cy="983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C:\Users\Chad\Pictures\globalcove-logo-technologies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122" y="5874774"/>
            <a:ext cx="1905000" cy="983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C:\Users\Chad\Pictures\globalcove-logo-cove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122" y="5874774"/>
            <a:ext cx="1905000" cy="983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hlinkClick r:id="rId2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638" y="2438400"/>
            <a:ext cx="3257550" cy="100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 descr="C:\Users\Chad\Pictures\teksystems.gif">
            <a:hlinkClick r:id="rId3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638" y="4359636"/>
            <a:ext cx="1777881" cy="1013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3195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Tools</a:t>
            </a:r>
          </a:p>
          <a:p>
            <a:r>
              <a:rPr lang="en-US" dirty="0" smtClean="0"/>
              <a:t>CSS Review</a:t>
            </a:r>
          </a:p>
          <a:p>
            <a:r>
              <a:rPr lang="en-US" dirty="0" err="1" smtClean="0"/>
              <a:t>javaScript</a:t>
            </a:r>
            <a:r>
              <a:rPr lang="en-US" dirty="0" smtClean="0"/>
              <a:t> Review</a:t>
            </a:r>
          </a:p>
          <a:p>
            <a:r>
              <a:rPr lang="en-US" dirty="0" err="1" smtClean="0"/>
              <a:t>jQuery</a:t>
            </a:r>
            <a:endParaRPr lang="en-US" dirty="0" smtClean="0"/>
          </a:p>
          <a:p>
            <a:r>
              <a:rPr lang="en-US" dirty="0" smtClean="0"/>
              <a:t>AJAX</a:t>
            </a:r>
            <a:endParaRPr lang="en-US" dirty="0"/>
          </a:p>
          <a:p>
            <a:r>
              <a:rPr lang="en-US" dirty="0" err="1" smtClean="0"/>
              <a:t>jQuery</a:t>
            </a:r>
            <a:r>
              <a:rPr lang="en-US" dirty="0" smtClean="0"/>
              <a:t> UI</a:t>
            </a:r>
            <a:endParaRPr lang="en-US" dirty="0"/>
          </a:p>
        </p:txBody>
      </p:sp>
      <p:pic>
        <p:nvPicPr>
          <p:cNvPr id="8" name="Picture 3" descr="C:\Users\Chad\Pictures\globalcove-logo-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976" y="5875337"/>
            <a:ext cx="1906024" cy="984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Chad\Pictures\globalcove-logo-globa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122" y="5874774"/>
            <a:ext cx="1905000" cy="983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Users\Chad\Pictures\globalcove-logo-technologie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122" y="5874774"/>
            <a:ext cx="1905000" cy="983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C:\Users\Chad\Pictures\globalcove-logo-cove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122" y="5874774"/>
            <a:ext cx="1905000" cy="983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4142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FireFox</a:t>
            </a:r>
            <a:r>
              <a:rPr lang="en-US" dirty="0" smtClean="0"/>
              <a:t> </a:t>
            </a:r>
            <a:r>
              <a:rPr lang="en-US" dirty="0"/>
              <a:t>- </a:t>
            </a:r>
            <a:r>
              <a:rPr lang="en-US" dirty="0">
                <a:hlinkClick r:id="rId2"/>
              </a:rPr>
              <a:t>http://getfirefox.com</a:t>
            </a:r>
            <a:r>
              <a:rPr lang="en-US" dirty="0" smtClean="0">
                <a:hlinkClick r:id="rId2"/>
              </a:rPr>
              <a:t>/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FireBug</a:t>
            </a:r>
            <a:r>
              <a:rPr lang="en-US" dirty="0" smtClean="0"/>
              <a:t> </a:t>
            </a:r>
            <a:r>
              <a:rPr lang="en-US" dirty="0"/>
              <a:t>- </a:t>
            </a:r>
            <a:r>
              <a:rPr lang="en-US" dirty="0">
                <a:hlinkClick r:id="rId3"/>
              </a:rPr>
              <a:t>http://getfirebug.com</a:t>
            </a:r>
            <a:r>
              <a:rPr lang="en-US" dirty="0" smtClean="0">
                <a:hlinkClick r:id="rId3"/>
              </a:rPr>
              <a:t>/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jQuerify</a:t>
            </a:r>
            <a:r>
              <a:rPr lang="en-US" dirty="0" smtClean="0"/>
              <a:t> - </a:t>
            </a:r>
            <a:r>
              <a:rPr lang="en-US" dirty="0" smtClean="0">
                <a:hlinkClick r:id="rId4"/>
              </a:rPr>
              <a:t>http</a:t>
            </a:r>
            <a:r>
              <a:rPr lang="en-US" dirty="0">
                <a:hlinkClick r:id="rId4"/>
              </a:rPr>
              <a:t>://</a:t>
            </a:r>
            <a:r>
              <a:rPr lang="en-US" dirty="0" smtClean="0">
                <a:hlinkClick r:id="rId4"/>
              </a:rPr>
              <a:t>www.learningjquery.com/2008/06/updated-jquery-bookmarklet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SelectorGadget</a:t>
            </a:r>
            <a:r>
              <a:rPr lang="en-US" dirty="0" smtClean="0"/>
              <a:t> – </a:t>
            </a:r>
            <a:r>
              <a:rPr lang="en-US" dirty="0" smtClean="0">
                <a:hlinkClick r:id="rId5"/>
              </a:rPr>
              <a:t>http://selectorgadget.com/</a:t>
            </a:r>
            <a:endParaRPr lang="en-US" dirty="0" smtClean="0"/>
          </a:p>
        </p:txBody>
      </p:sp>
      <p:pic>
        <p:nvPicPr>
          <p:cNvPr id="8" name="Picture 3" descr="C:\Users\Chad\Pictures\globalcove-logo-G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976" y="5875337"/>
            <a:ext cx="1906024" cy="984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Chad\Pictures\globalcove-logo-global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122" y="5874774"/>
            <a:ext cx="1905000" cy="983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Users\Chad\Pictures\globalcove-logo-technologies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122" y="5874774"/>
            <a:ext cx="1905000" cy="983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C:\Users\Chad\Pictures\globalcove-logo-cove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122" y="5874774"/>
            <a:ext cx="1905000" cy="983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Chad\Pictures\firefox-logo-only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143000"/>
            <a:ext cx="27432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0052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CSS 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Selectors and Declarations</a:t>
            </a:r>
          </a:p>
          <a:p>
            <a:pPr lvl="1"/>
            <a:r>
              <a:rPr lang="en-US" dirty="0" smtClean="0">
                <a:solidFill>
                  <a:schemeClr val="accent3">
                    <a:lumMod val="90000"/>
                    <a:lumOff val="10000"/>
                  </a:schemeClr>
                </a:solidFill>
              </a:rPr>
              <a:t>p</a:t>
            </a:r>
            <a:r>
              <a:rPr lang="en-US" dirty="0" smtClean="0"/>
              <a:t> 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{</a:t>
            </a:r>
            <a:r>
              <a:rPr lang="en-US" dirty="0" smtClean="0"/>
              <a:t> 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color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: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red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;</a:t>
            </a:r>
            <a:r>
              <a:rPr lang="en-US" dirty="0" smtClean="0"/>
              <a:t> 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text-align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: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center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;</a:t>
            </a:r>
            <a:r>
              <a:rPr lang="en-US" dirty="0" smtClean="0"/>
              <a:t> 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}</a:t>
            </a:r>
          </a:p>
          <a:p>
            <a:pPr lvl="1"/>
            <a:r>
              <a:rPr lang="en-US" dirty="0" smtClean="0">
                <a:solidFill>
                  <a:schemeClr val="accent3">
                    <a:lumMod val="90000"/>
                    <a:lumOff val="10000"/>
                  </a:schemeClr>
                </a:solidFill>
              </a:rPr>
              <a:t>p </a:t>
            </a:r>
            <a:r>
              <a:rPr lang="en-US" dirty="0" smtClean="0"/>
              <a:t>is the </a:t>
            </a:r>
            <a:r>
              <a:rPr lang="en-US" dirty="0" smtClean="0">
                <a:solidFill>
                  <a:schemeClr val="accent3">
                    <a:lumMod val="90000"/>
                    <a:lumOff val="10000"/>
                  </a:schemeClr>
                </a:solidFill>
              </a:rPr>
              <a:t>selector</a:t>
            </a:r>
          </a:p>
          <a:p>
            <a:pPr lvl="1"/>
            <a:r>
              <a:rPr lang="en-US" dirty="0" smtClean="0"/>
              <a:t>There are two 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Declarations </a:t>
            </a:r>
            <a:r>
              <a:rPr lang="en-US" dirty="0" smtClean="0"/>
              <a:t>in this example</a:t>
            </a:r>
            <a:endParaRPr lang="en-US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lvl="2"/>
            <a:r>
              <a:rPr lang="en-US" dirty="0" smtClean="0"/>
              <a:t>Each 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Declaration</a:t>
            </a:r>
            <a:r>
              <a:rPr lang="en-US" dirty="0" smtClean="0"/>
              <a:t> has a 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property</a:t>
            </a:r>
            <a:r>
              <a:rPr lang="en-US" dirty="0" smtClean="0"/>
              <a:t> and a </a:t>
            </a:r>
            <a:r>
              <a:rPr lang="en-US" dirty="0" smtClean="0">
                <a:solidFill>
                  <a:srgbClr val="FF0000"/>
                </a:solidFill>
              </a:rPr>
              <a:t>value</a:t>
            </a:r>
          </a:p>
          <a:p>
            <a:r>
              <a:rPr lang="en-US" dirty="0" smtClean="0"/>
              <a:t>The Declaration is what we use to style the HTML</a:t>
            </a:r>
          </a:p>
          <a:p>
            <a:pPr lvl="1"/>
            <a:r>
              <a:rPr lang="en-US" dirty="0" smtClean="0"/>
              <a:t>Whenever a paragraph element is found it will be centered and red in color</a:t>
            </a:r>
          </a:p>
          <a:p>
            <a:pPr lvl="1"/>
            <a:endParaRPr lang="en-US" dirty="0"/>
          </a:p>
          <a:p>
            <a:r>
              <a:rPr lang="en-US" dirty="0"/>
              <a:t>More Info: </a:t>
            </a:r>
            <a:r>
              <a:rPr lang="en-US" dirty="0">
                <a:hlinkClick r:id="rId2"/>
              </a:rPr>
              <a:t>http://www.w3schools.com/css</a:t>
            </a:r>
            <a:r>
              <a:rPr lang="en-US" dirty="0" smtClean="0">
                <a:hlinkClick r:id="rId2"/>
              </a:rPr>
              <a:t>/</a:t>
            </a:r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8" name="Picture 3" descr="C:\Users\Chad\Pictures\globalcove-logo-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976" y="5875337"/>
            <a:ext cx="1906024" cy="984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Chad\Pictures\globalcove-logo-global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122" y="5874774"/>
            <a:ext cx="1905000" cy="983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Users\Chad\Pictures\globalcove-logo-technologies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122" y="5874774"/>
            <a:ext cx="1905000" cy="983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C:\Users\Chad\Pictures\globalcove-logo-cove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122" y="5874774"/>
            <a:ext cx="1905000" cy="983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8540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javaScript</a:t>
            </a:r>
            <a:r>
              <a:rPr lang="en-US" dirty="0" smtClean="0"/>
              <a:t> 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Global variables</a:t>
            </a:r>
          </a:p>
          <a:p>
            <a:pPr lvl="1"/>
            <a:r>
              <a:rPr lang="en-US" dirty="0" err="1" smtClean="0"/>
              <a:t>globalVariable</a:t>
            </a:r>
            <a:r>
              <a:rPr lang="en-US" dirty="0" smtClean="0"/>
              <a:t> = "</a:t>
            </a:r>
            <a:r>
              <a:rPr lang="en-US" dirty="0" err="1" smtClean="0"/>
              <a:t>abc</a:t>
            </a:r>
            <a:r>
              <a:rPr lang="en-US" dirty="0" smtClean="0"/>
              <a:t>";</a:t>
            </a:r>
          </a:p>
          <a:p>
            <a:r>
              <a:rPr lang="en-US" dirty="0" smtClean="0"/>
              <a:t>Local variables</a:t>
            </a:r>
          </a:p>
          <a:p>
            <a:pPr lvl="1"/>
            <a:r>
              <a:rPr lang="en-US" dirty="0" err="1" smtClean="0"/>
              <a:t>var</a:t>
            </a:r>
            <a:r>
              <a:rPr lang="en-US" dirty="0" smtClean="0"/>
              <a:t> </a:t>
            </a:r>
            <a:r>
              <a:rPr lang="en-US" dirty="0" err="1" smtClean="0"/>
              <a:t>localVariable</a:t>
            </a:r>
            <a:r>
              <a:rPr lang="en-US" dirty="0" smtClean="0"/>
              <a:t> = "</a:t>
            </a:r>
            <a:r>
              <a:rPr lang="en-US" dirty="0" err="1" smtClean="0"/>
              <a:t>abc</a:t>
            </a:r>
            <a:r>
              <a:rPr lang="en-US" dirty="0" smtClean="0"/>
              <a:t>";</a:t>
            </a:r>
          </a:p>
          <a:p>
            <a:r>
              <a:rPr lang="en-US" dirty="0" smtClean="0"/>
              <a:t>Functions</a:t>
            </a:r>
          </a:p>
          <a:p>
            <a:pPr lvl="1"/>
            <a:r>
              <a:rPr lang="en-US" dirty="0" smtClean="0"/>
              <a:t>function </a:t>
            </a:r>
            <a:r>
              <a:rPr lang="en-US" dirty="0" err="1" smtClean="0"/>
              <a:t>someFunction</a:t>
            </a:r>
            <a:r>
              <a:rPr lang="en-US" dirty="0" smtClean="0"/>
              <a:t>() { </a:t>
            </a:r>
          </a:p>
          <a:p>
            <a:pPr marL="667512" lvl="2" indent="0">
              <a:buNone/>
            </a:pPr>
            <a:r>
              <a:rPr lang="en-US" dirty="0"/>
              <a:t>	</a:t>
            </a:r>
            <a:r>
              <a:rPr lang="en-US" dirty="0" smtClean="0"/>
              <a:t>//do something</a:t>
            </a:r>
          </a:p>
          <a:p>
            <a:pPr marL="667512" lvl="2" indent="0">
              <a:buNone/>
            </a:pPr>
            <a:r>
              <a:rPr lang="en-US" dirty="0" smtClean="0"/>
              <a:t>}</a:t>
            </a:r>
          </a:p>
          <a:p>
            <a:r>
              <a:rPr lang="en-US" dirty="0" smtClean="0"/>
              <a:t>Anonymous Functions</a:t>
            </a:r>
          </a:p>
          <a:p>
            <a:pPr lvl="1"/>
            <a:r>
              <a:rPr lang="en-US" dirty="0" err="1" smtClean="0"/>
              <a:t>var</a:t>
            </a:r>
            <a:r>
              <a:rPr lang="en-US" dirty="0" smtClean="0"/>
              <a:t> </a:t>
            </a:r>
            <a:r>
              <a:rPr lang="en-US" dirty="0" err="1" smtClean="0"/>
              <a:t>anonFunctionVariable</a:t>
            </a:r>
            <a:r>
              <a:rPr lang="en-US" dirty="0" smtClean="0"/>
              <a:t> = function() { … };</a:t>
            </a:r>
          </a:p>
        </p:txBody>
      </p:sp>
      <p:pic>
        <p:nvPicPr>
          <p:cNvPr id="8" name="Picture 3" descr="C:\Users\Chad\Pictures\globalcove-logo-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976" y="5875337"/>
            <a:ext cx="1906024" cy="984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Chad\Pictures\globalcove-logo-globa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122" y="5874774"/>
            <a:ext cx="1905000" cy="983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Users\Chad\Pictures\globalcove-logo-technologie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122" y="5874774"/>
            <a:ext cx="1905000" cy="983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C:\Users\Chad\Pictures\globalcove-logo-cove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122" y="5874774"/>
            <a:ext cx="1905000" cy="983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4630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javaScript</a:t>
            </a:r>
            <a:r>
              <a:rPr lang="en-US" dirty="0" smtClean="0"/>
              <a:t> Review - Continued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Object Literal Notation</a:t>
            </a:r>
          </a:p>
          <a:p>
            <a:pPr lvl="1"/>
            <a:r>
              <a:rPr lang="en-US" dirty="0" err="1" smtClean="0"/>
              <a:t>var</a:t>
            </a:r>
            <a:r>
              <a:rPr lang="en-US" dirty="0" smtClean="0"/>
              <a:t> </a:t>
            </a:r>
            <a:r>
              <a:rPr lang="en-US" dirty="0" err="1" smtClean="0"/>
              <a:t>obj</a:t>
            </a:r>
            <a:r>
              <a:rPr lang="en-US" dirty="0" smtClean="0"/>
              <a:t> = {</a:t>
            </a:r>
          </a:p>
          <a:p>
            <a:pPr marL="393192" lvl="1" indent="0">
              <a:buNone/>
            </a:pPr>
            <a:r>
              <a:rPr lang="en-US" dirty="0"/>
              <a:t>	</a:t>
            </a:r>
            <a:r>
              <a:rPr lang="en-US" dirty="0" err="1" smtClean="0"/>
              <a:t>val</a:t>
            </a:r>
            <a:r>
              <a:rPr lang="en-US" dirty="0" smtClean="0"/>
              <a:t>: 5,</a:t>
            </a:r>
          </a:p>
          <a:p>
            <a:pPr marL="393192" lvl="1" indent="0">
              <a:buNone/>
            </a:pPr>
            <a:r>
              <a:rPr lang="en-US" dirty="0"/>
              <a:t>	</a:t>
            </a:r>
            <a:r>
              <a:rPr lang="en-US" dirty="0" smtClean="0"/>
              <a:t>click: function() { alert('hello'); }</a:t>
            </a:r>
          </a:p>
          <a:p>
            <a:pPr marL="393192" lvl="1" indent="0">
              <a:buNone/>
            </a:pPr>
            <a:r>
              <a:rPr lang="en-US" dirty="0" smtClean="0"/>
              <a:t>};</a:t>
            </a:r>
          </a:p>
          <a:p>
            <a:pPr lvl="1"/>
            <a:r>
              <a:rPr lang="en-US" dirty="0" smtClean="0"/>
              <a:t>Made </a:t>
            </a:r>
            <a:r>
              <a:rPr lang="en-US" dirty="0"/>
              <a:t>up of key/value pairs</a:t>
            </a:r>
            <a:endParaRPr lang="en-US" dirty="0" smtClean="0"/>
          </a:p>
          <a:p>
            <a:pPr lvl="1"/>
            <a:r>
              <a:rPr lang="en-US" dirty="0" smtClean="0"/>
              <a:t>Shorthand for</a:t>
            </a:r>
          </a:p>
          <a:p>
            <a:pPr marL="667512" lvl="2" indent="0">
              <a:buNone/>
            </a:pPr>
            <a:r>
              <a:rPr lang="en-US" dirty="0" err="1" smtClean="0"/>
              <a:t>var</a:t>
            </a:r>
            <a:r>
              <a:rPr lang="en-US" dirty="0" smtClean="0"/>
              <a:t> </a:t>
            </a:r>
            <a:r>
              <a:rPr lang="en-US" dirty="0" err="1" smtClean="0"/>
              <a:t>obj</a:t>
            </a:r>
            <a:r>
              <a:rPr lang="en-US" dirty="0" smtClean="0"/>
              <a:t> = new </a:t>
            </a:r>
            <a:r>
              <a:rPr lang="en-US" dirty="0" err="1" smtClean="0"/>
              <a:t>SomeObject</a:t>
            </a:r>
            <a:r>
              <a:rPr lang="en-US" dirty="0" smtClean="0"/>
              <a:t>();</a:t>
            </a:r>
          </a:p>
          <a:p>
            <a:pPr marL="667512" lvl="2" indent="0">
              <a:buNone/>
            </a:pPr>
            <a:r>
              <a:rPr lang="en-US" dirty="0" err="1" smtClean="0"/>
              <a:t>obj.val</a:t>
            </a:r>
            <a:r>
              <a:rPr lang="en-US" dirty="0" smtClean="0"/>
              <a:t> = 5;</a:t>
            </a:r>
          </a:p>
          <a:p>
            <a:pPr marL="667512" lvl="2" indent="0">
              <a:buNone/>
            </a:pPr>
            <a:r>
              <a:rPr lang="en-US" dirty="0" err="1" smtClean="0"/>
              <a:t>obj.click</a:t>
            </a:r>
            <a:r>
              <a:rPr lang="en-US" dirty="0" smtClean="0"/>
              <a:t> = function() { alert('hello'); }; </a:t>
            </a:r>
          </a:p>
          <a:p>
            <a:pPr marL="27432" indent="0">
              <a:buNone/>
            </a:pPr>
            <a:endParaRPr lang="en-US" dirty="0" smtClean="0"/>
          </a:p>
        </p:txBody>
      </p:sp>
      <p:pic>
        <p:nvPicPr>
          <p:cNvPr id="8" name="Picture 3" descr="C:\Users\Chad\Pictures\globalcove-logo-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976" y="5875337"/>
            <a:ext cx="1906024" cy="984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Chad\Pictures\globalcove-logo-globa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122" y="5874774"/>
            <a:ext cx="1905000" cy="983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Users\Chad\Pictures\globalcove-logo-technologie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122" y="5874774"/>
            <a:ext cx="1905000" cy="983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C:\Users\Chad\Pictures\globalcove-logo-cove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122" y="5874774"/>
            <a:ext cx="1905000" cy="983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312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javaScript</a:t>
            </a:r>
            <a:r>
              <a:rPr lang="en-US" dirty="0" smtClean="0"/>
              <a:t> Review - Continued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DOM – Document Object Model</a:t>
            </a:r>
          </a:p>
          <a:p>
            <a:endParaRPr lang="en-US" dirty="0" smtClean="0"/>
          </a:p>
          <a:p>
            <a:r>
              <a:rPr lang="en-US" dirty="0" err="1" smtClean="0"/>
              <a:t>document.getElementById</a:t>
            </a:r>
            <a:r>
              <a:rPr lang="en-US" dirty="0" smtClean="0"/>
              <a:t>('message');</a:t>
            </a:r>
          </a:p>
          <a:p>
            <a:endParaRPr lang="en-US" dirty="0" smtClean="0"/>
          </a:p>
          <a:p>
            <a:r>
              <a:rPr lang="en-US" dirty="0" err="1" smtClean="0"/>
              <a:t>onclick</a:t>
            </a:r>
            <a:r>
              <a:rPr lang="en-US" dirty="0" smtClean="0"/>
              <a:t> / return false;</a:t>
            </a:r>
          </a:p>
        </p:txBody>
      </p:sp>
      <p:pic>
        <p:nvPicPr>
          <p:cNvPr id="8" name="Picture 3" descr="C:\Users\Chad\Pictures\globalcove-logo-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976" y="5875337"/>
            <a:ext cx="1906024" cy="984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Chad\Pictures\globalcove-logo-globa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122" y="5874774"/>
            <a:ext cx="1905000" cy="983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Users\Chad\Pictures\globalcove-logo-technologie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122" y="5874774"/>
            <a:ext cx="1905000" cy="983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C:\Users\Chad\Pictures\globalcove-logo-cove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122" y="5874774"/>
            <a:ext cx="1905000" cy="983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640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GlobalCove">
      <a:dk1>
        <a:sysClr val="windowText" lastClr="000000"/>
      </a:dk1>
      <a:lt1>
        <a:sysClr val="window" lastClr="FFFFFF"/>
      </a:lt1>
      <a:dk2>
        <a:srgbClr val="595959"/>
      </a:dk2>
      <a:lt2>
        <a:srgbClr val="C6E7FC"/>
      </a:lt2>
      <a:accent1>
        <a:srgbClr val="230FD2"/>
      </a:accent1>
      <a:accent2>
        <a:srgbClr val="4584D3"/>
      </a:accent2>
      <a:accent3>
        <a:srgbClr val="006432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2534</TotalTime>
  <Words>617</Words>
  <Application>Microsoft Office PowerPoint</Application>
  <PresentationFormat>On-screen Show (4:3)</PresentationFormat>
  <Paragraphs>200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Flow</vt:lpstr>
      <vt:lpstr>jQuery, AJAX &amp; jQuery UI</vt:lpstr>
      <vt:lpstr>Chad Carter</vt:lpstr>
      <vt:lpstr>Thanks to our Sponsors</vt:lpstr>
      <vt:lpstr>Agenda</vt:lpstr>
      <vt:lpstr>Tools</vt:lpstr>
      <vt:lpstr>CSS Review</vt:lpstr>
      <vt:lpstr>javaScript Review</vt:lpstr>
      <vt:lpstr>javaScript Review - Continued</vt:lpstr>
      <vt:lpstr>javaScript Review - Continued</vt:lpstr>
      <vt:lpstr>jQuery</vt:lpstr>
      <vt:lpstr>jQuery</vt:lpstr>
      <vt:lpstr>jQuery</vt:lpstr>
      <vt:lpstr>jQuery - Plugins</vt:lpstr>
      <vt:lpstr>jQuery AJAX</vt:lpstr>
      <vt:lpstr>jQuery AJAX</vt:lpstr>
      <vt:lpstr>jQuery AJAX</vt:lpstr>
      <vt:lpstr>jQuery AJAX</vt:lpstr>
      <vt:lpstr>jQuery UI</vt:lpstr>
      <vt:lpstr>Questions?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jQuery, AJAX &amp; jQuery UI</dc:title>
  <dc:creator>Chad Carter</dc:creator>
  <cp:lastModifiedBy>Chad Carter</cp:lastModifiedBy>
  <cp:revision>55</cp:revision>
  <dcterms:created xsi:type="dcterms:W3CDTF">2010-09-13T14:30:58Z</dcterms:created>
  <dcterms:modified xsi:type="dcterms:W3CDTF">2010-09-17T21:07:45Z</dcterms:modified>
</cp:coreProperties>
</file>